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57"/>
  </p:notesMasterIdLst>
  <p:sldIdLst>
    <p:sldId id="256" r:id="rId2"/>
    <p:sldId id="257" r:id="rId3"/>
    <p:sldId id="266" r:id="rId4"/>
    <p:sldId id="259" r:id="rId5"/>
    <p:sldId id="267" r:id="rId6"/>
    <p:sldId id="269" r:id="rId7"/>
    <p:sldId id="268" r:id="rId8"/>
    <p:sldId id="260" r:id="rId9"/>
    <p:sldId id="270" r:id="rId10"/>
    <p:sldId id="271" r:id="rId11"/>
    <p:sldId id="274" r:id="rId12"/>
    <p:sldId id="272" r:id="rId13"/>
    <p:sldId id="275" r:id="rId14"/>
    <p:sldId id="276" r:id="rId15"/>
    <p:sldId id="277" r:id="rId16"/>
    <p:sldId id="278" r:id="rId17"/>
    <p:sldId id="302" r:id="rId18"/>
    <p:sldId id="279" r:id="rId19"/>
    <p:sldId id="261" r:id="rId20"/>
    <p:sldId id="281" r:id="rId21"/>
    <p:sldId id="280" r:id="rId22"/>
    <p:sldId id="282" r:id="rId23"/>
    <p:sldId id="283" r:id="rId24"/>
    <p:sldId id="284" r:id="rId25"/>
    <p:sldId id="285" r:id="rId26"/>
    <p:sldId id="289" r:id="rId27"/>
    <p:sldId id="286" r:id="rId28"/>
    <p:sldId id="287" r:id="rId29"/>
    <p:sldId id="290" r:id="rId30"/>
    <p:sldId id="288" r:id="rId31"/>
    <p:sldId id="262" r:id="rId32"/>
    <p:sldId id="291" r:id="rId33"/>
    <p:sldId id="295" r:id="rId34"/>
    <p:sldId id="298" r:id="rId35"/>
    <p:sldId id="296" r:id="rId36"/>
    <p:sldId id="297" r:id="rId37"/>
    <p:sldId id="263" r:id="rId38"/>
    <p:sldId id="292" r:id="rId39"/>
    <p:sldId id="294" r:id="rId40"/>
    <p:sldId id="293" r:id="rId41"/>
    <p:sldId id="299" r:id="rId42"/>
    <p:sldId id="300" r:id="rId43"/>
    <p:sldId id="304" r:id="rId44"/>
    <p:sldId id="305" r:id="rId45"/>
    <p:sldId id="306" r:id="rId46"/>
    <p:sldId id="307" r:id="rId47"/>
    <p:sldId id="308" r:id="rId48"/>
    <p:sldId id="309" r:id="rId49"/>
    <p:sldId id="310" r:id="rId50"/>
    <p:sldId id="311" r:id="rId51"/>
    <p:sldId id="312" r:id="rId52"/>
    <p:sldId id="313" r:id="rId53"/>
    <p:sldId id="314" r:id="rId54"/>
    <p:sldId id="303" r:id="rId55"/>
    <p:sldId id="301" r:id="rId5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1" autoAdjust="0"/>
    <p:restoredTop sz="94660"/>
  </p:normalViewPr>
  <p:slideViewPr>
    <p:cSldViewPr snapToGrid="0">
      <p:cViewPr varScale="1">
        <p:scale>
          <a:sx n="85" d="100"/>
          <a:sy n="85" d="100"/>
        </p:scale>
        <p:origin x="53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C1B159-A44B-48FA-9285-A16479FBD505}" type="datetimeFigureOut">
              <a:rPr lang="zh-TW" altLang="en-US" smtClean="0"/>
              <a:t>2016/10/31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4A485-E430-48A6-9D0F-FA02EF2F7CE3}" type="slidenum">
              <a:rPr lang="zh-TW" altLang="en-US" smtClean="0"/>
              <a:t>‹#›</a:t>
            </a:fld>
            <a:endParaRPr lang="zh-TW" altLang="en-US"/>
          </a:p>
        </p:txBody>
      </p:sp>
    </p:spTree>
    <p:extLst>
      <p:ext uri="{BB962C8B-B14F-4D97-AF65-F5344CB8AC3E}">
        <p14:creationId xmlns:p14="http://schemas.microsoft.com/office/powerpoint/2010/main" val="367997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624A485-E430-48A6-9D0F-FA02EF2F7CE3}" type="slidenum">
              <a:rPr lang="zh-TW" altLang="en-US" smtClean="0"/>
              <a:t>21</a:t>
            </a:fld>
            <a:endParaRPr lang="zh-TW" altLang="en-US"/>
          </a:p>
        </p:txBody>
      </p:sp>
    </p:spTree>
    <p:extLst>
      <p:ext uri="{BB962C8B-B14F-4D97-AF65-F5344CB8AC3E}">
        <p14:creationId xmlns:p14="http://schemas.microsoft.com/office/powerpoint/2010/main" val="5385549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294A335-A008-4882-991D-172867C8D1C2}" type="datetimeFigureOut">
              <a:rPr lang="zh-TW" altLang="en-US" smtClean="0"/>
              <a:t>2016/10/31</a:t>
            </a:fld>
            <a:endParaRPr lang="zh-TW" altLang="en-US"/>
          </a:p>
        </p:txBody>
      </p:sp>
      <p:sp>
        <p:nvSpPr>
          <p:cNvPr id="5" name="Footer Placeholder 4"/>
          <p:cNvSpPr>
            <a:spLocks noGrp="1"/>
          </p:cNvSpPr>
          <p:nvPr>
            <p:ph type="ftr" sz="quarter" idx="11"/>
          </p:nvPr>
        </p:nvSpPr>
        <p:spPr>
          <a:xfrm>
            <a:off x="3962399" y="5870575"/>
            <a:ext cx="4893958" cy="377825"/>
          </a:xfrm>
        </p:spPr>
        <p:txBody>
          <a:bodyPr/>
          <a:lstStyle/>
          <a:p>
            <a:endParaRPr lang="zh-TW" altLang="en-US"/>
          </a:p>
        </p:txBody>
      </p:sp>
      <p:sp>
        <p:nvSpPr>
          <p:cNvPr id="6" name="Slide Number Placeholder 5"/>
          <p:cNvSpPr>
            <a:spLocks noGrp="1"/>
          </p:cNvSpPr>
          <p:nvPr>
            <p:ph type="sldNum" sz="quarter" idx="12"/>
          </p:nvPr>
        </p:nvSpPr>
        <p:spPr>
          <a:xfrm>
            <a:off x="10608958" y="5870575"/>
            <a:ext cx="551167" cy="377825"/>
          </a:xfrm>
        </p:spPr>
        <p:txBody>
          <a:bodyPr/>
          <a:lstStyle/>
          <a:p>
            <a:fld id="{E0F4F215-6797-46F2-BA1F-B390D4969F6D}" type="slidenum">
              <a:rPr lang="zh-TW" altLang="en-US" smtClean="0"/>
              <a:t>‹#›</a:t>
            </a:fld>
            <a:endParaRPr lang="zh-TW" altLang="en-US"/>
          </a:p>
        </p:txBody>
      </p:sp>
    </p:spTree>
    <p:extLst>
      <p:ext uri="{BB962C8B-B14F-4D97-AF65-F5344CB8AC3E}">
        <p14:creationId xmlns:p14="http://schemas.microsoft.com/office/powerpoint/2010/main" val="27515085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1294A335-A008-4882-991D-172867C8D1C2}" type="datetimeFigureOut">
              <a:rPr lang="zh-TW" altLang="en-US" smtClean="0"/>
              <a:t>2016/10/31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0F4F215-6797-46F2-BA1F-B390D4969F6D}" type="slidenum">
              <a:rPr lang="zh-TW" altLang="en-US" smtClean="0"/>
              <a:t>‹#›</a:t>
            </a:fld>
            <a:endParaRPr lang="zh-TW" altLang="en-US"/>
          </a:p>
        </p:txBody>
      </p:sp>
    </p:spTree>
    <p:extLst>
      <p:ext uri="{BB962C8B-B14F-4D97-AF65-F5344CB8AC3E}">
        <p14:creationId xmlns:p14="http://schemas.microsoft.com/office/powerpoint/2010/main" val="170795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1294A335-A008-4882-991D-172867C8D1C2}" type="datetimeFigureOut">
              <a:rPr lang="zh-TW" altLang="en-US" smtClean="0"/>
              <a:t>2016/10/31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0F4F215-6797-46F2-BA1F-B390D4969F6D}" type="slidenum">
              <a:rPr lang="zh-TW" altLang="en-US" smtClean="0"/>
              <a:t>‹#›</a:t>
            </a:fld>
            <a:endParaRPr lang="zh-TW" altLang="en-US"/>
          </a:p>
        </p:txBody>
      </p:sp>
    </p:spTree>
    <p:extLst>
      <p:ext uri="{BB962C8B-B14F-4D97-AF65-F5344CB8AC3E}">
        <p14:creationId xmlns:p14="http://schemas.microsoft.com/office/powerpoint/2010/main" val="1112051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1294A335-A008-4882-991D-172867C8D1C2}" type="datetimeFigureOut">
              <a:rPr lang="zh-TW" altLang="en-US" smtClean="0"/>
              <a:t>2016/10/31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0F4F215-6797-46F2-BA1F-B390D4969F6D}" type="slidenum">
              <a:rPr lang="zh-TW" altLang="en-US" smtClean="0"/>
              <a:t>‹#›</a:t>
            </a:fld>
            <a:endParaRPr lang="zh-TW" altLang="en-US"/>
          </a:p>
        </p:txBody>
      </p:sp>
    </p:spTree>
    <p:extLst>
      <p:ext uri="{BB962C8B-B14F-4D97-AF65-F5344CB8AC3E}">
        <p14:creationId xmlns:p14="http://schemas.microsoft.com/office/powerpoint/2010/main" val="2056702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1294A335-A008-4882-991D-172867C8D1C2}" type="datetimeFigureOut">
              <a:rPr lang="zh-TW" altLang="en-US" smtClean="0"/>
              <a:t>2016/10/31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0F4F215-6797-46F2-BA1F-B390D4969F6D}" type="slidenum">
              <a:rPr lang="zh-TW" altLang="en-US" smtClean="0"/>
              <a:t>‹#›</a:t>
            </a:fld>
            <a:endParaRPr lang="zh-TW" altLang="en-US"/>
          </a:p>
        </p:txBody>
      </p:sp>
    </p:spTree>
    <p:extLst>
      <p:ext uri="{BB962C8B-B14F-4D97-AF65-F5344CB8AC3E}">
        <p14:creationId xmlns:p14="http://schemas.microsoft.com/office/powerpoint/2010/main" val="2782817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TW" altLang="en-US" smtClean="0"/>
              <a:t>按一下以編輯母片文字樣式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1294A335-A008-4882-991D-172867C8D1C2}" type="datetimeFigureOut">
              <a:rPr lang="zh-TW" altLang="en-US" smtClean="0"/>
              <a:t>2016/10/31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0F4F215-6797-46F2-BA1F-B390D4969F6D}" type="slidenum">
              <a:rPr lang="zh-TW" altLang="en-US" smtClean="0"/>
              <a:t>‹#›</a:t>
            </a:fld>
            <a:endParaRPr lang="zh-TW" altLang="en-US"/>
          </a:p>
        </p:txBody>
      </p:sp>
    </p:spTree>
    <p:extLst>
      <p:ext uri="{BB962C8B-B14F-4D97-AF65-F5344CB8AC3E}">
        <p14:creationId xmlns:p14="http://schemas.microsoft.com/office/powerpoint/2010/main" val="3442271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TW" altLang="en-US" smtClean="0"/>
              <a:t>按一下以編輯母片標題樣式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smtClean="0"/>
              <a:t>按一下以編輯母片文字樣式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1294A335-A008-4882-991D-172867C8D1C2}" type="datetimeFigureOut">
              <a:rPr lang="zh-TW" altLang="en-US" smtClean="0"/>
              <a:t>2016/10/31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0F4F215-6797-46F2-BA1F-B390D4969F6D}" type="slidenum">
              <a:rPr lang="zh-TW" altLang="en-US" smtClean="0"/>
              <a:t>‹#›</a:t>
            </a:fld>
            <a:endParaRPr lang="zh-TW" altLang="en-US"/>
          </a:p>
        </p:txBody>
      </p:sp>
    </p:spTree>
    <p:extLst>
      <p:ext uri="{BB962C8B-B14F-4D97-AF65-F5344CB8AC3E}">
        <p14:creationId xmlns:p14="http://schemas.microsoft.com/office/powerpoint/2010/main" val="35783879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1294A335-A008-4882-991D-172867C8D1C2}" type="datetimeFigureOut">
              <a:rPr lang="zh-TW" altLang="en-US" smtClean="0"/>
              <a:t>2016/10/31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0F4F215-6797-46F2-BA1F-B390D4969F6D}" type="slidenum">
              <a:rPr lang="zh-TW" altLang="en-US" smtClean="0"/>
              <a:t>‹#›</a:t>
            </a:fld>
            <a:endParaRPr lang="zh-TW" altLang="en-US"/>
          </a:p>
        </p:txBody>
      </p:sp>
      <p:sp>
        <p:nvSpPr>
          <p:cNvPr id="8" name="Title 1"/>
          <p:cNvSpPr>
            <a:spLocks noGrp="1"/>
          </p:cNvSpPr>
          <p:nvPr>
            <p:ph type="title"/>
          </p:nvPr>
        </p:nvSpPr>
        <p:spPr>
          <a:xfrm>
            <a:off x="685801" y="609600"/>
            <a:ext cx="10131425" cy="1456267"/>
          </a:xfrm>
        </p:spPr>
        <p:txBody>
          <a:bodyPr/>
          <a:lstStyle/>
          <a:p>
            <a:r>
              <a:rPr lang="zh-TW" altLang="en-US" smtClean="0"/>
              <a:t>按一下以編輯母片標題樣式</a:t>
            </a:r>
            <a:endParaRPr lang="en-US" dirty="0"/>
          </a:p>
        </p:txBody>
      </p:sp>
    </p:spTree>
    <p:extLst>
      <p:ext uri="{BB962C8B-B14F-4D97-AF65-F5344CB8AC3E}">
        <p14:creationId xmlns:p14="http://schemas.microsoft.com/office/powerpoint/2010/main" val="42864194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1294A335-A008-4882-991D-172867C8D1C2}" type="datetimeFigureOut">
              <a:rPr lang="zh-TW" altLang="en-US" smtClean="0"/>
              <a:t>2016/10/31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0F4F215-6797-46F2-BA1F-B390D4969F6D}" type="slidenum">
              <a:rPr lang="zh-TW" altLang="en-US" smtClean="0"/>
              <a:t>‹#›</a:t>
            </a:fld>
            <a:endParaRPr lang="zh-TW" altLang="en-US"/>
          </a:p>
        </p:txBody>
      </p:sp>
    </p:spTree>
    <p:extLst>
      <p:ext uri="{BB962C8B-B14F-4D97-AF65-F5344CB8AC3E}">
        <p14:creationId xmlns:p14="http://schemas.microsoft.com/office/powerpoint/2010/main" val="3025086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1294A335-A008-4882-991D-172867C8D1C2}" type="datetimeFigureOut">
              <a:rPr lang="zh-TW" altLang="en-US" smtClean="0"/>
              <a:t>2016/10/31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0F4F215-6797-46F2-BA1F-B390D4969F6D}" type="slidenum">
              <a:rPr lang="zh-TW" altLang="en-US" smtClean="0"/>
              <a:t>‹#›</a:t>
            </a:fld>
            <a:endParaRPr lang="zh-TW" altLang="en-US"/>
          </a:p>
        </p:txBody>
      </p:sp>
    </p:spTree>
    <p:extLst>
      <p:ext uri="{BB962C8B-B14F-4D97-AF65-F5344CB8AC3E}">
        <p14:creationId xmlns:p14="http://schemas.microsoft.com/office/powerpoint/2010/main" val="47535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1294A335-A008-4882-991D-172867C8D1C2}" type="datetimeFigureOut">
              <a:rPr lang="zh-TW" altLang="en-US" smtClean="0"/>
              <a:t>2016/10/31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0F4F215-6797-46F2-BA1F-B390D4969F6D}" type="slidenum">
              <a:rPr lang="zh-TW" altLang="en-US" smtClean="0"/>
              <a:t>‹#›</a:t>
            </a:fld>
            <a:endParaRPr lang="zh-TW" altLang="en-US"/>
          </a:p>
        </p:txBody>
      </p:sp>
    </p:spTree>
    <p:extLst>
      <p:ext uri="{BB962C8B-B14F-4D97-AF65-F5344CB8AC3E}">
        <p14:creationId xmlns:p14="http://schemas.microsoft.com/office/powerpoint/2010/main" val="3381312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1294A335-A008-4882-991D-172867C8D1C2}" type="datetimeFigureOut">
              <a:rPr lang="zh-TW" altLang="en-US" smtClean="0"/>
              <a:t>2016/10/31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0F4F215-6797-46F2-BA1F-B390D4969F6D}" type="slidenum">
              <a:rPr lang="zh-TW" altLang="en-US" smtClean="0"/>
              <a:t>‹#›</a:t>
            </a:fld>
            <a:endParaRPr lang="zh-TW" altLang="en-US"/>
          </a:p>
        </p:txBody>
      </p:sp>
    </p:spTree>
    <p:extLst>
      <p:ext uri="{BB962C8B-B14F-4D97-AF65-F5344CB8AC3E}">
        <p14:creationId xmlns:p14="http://schemas.microsoft.com/office/powerpoint/2010/main" val="3630344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1294A335-A008-4882-991D-172867C8D1C2}" type="datetimeFigureOut">
              <a:rPr lang="zh-TW" altLang="en-US" smtClean="0"/>
              <a:t>2016/10/31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E0F4F215-6797-46F2-BA1F-B390D4969F6D}" type="slidenum">
              <a:rPr lang="zh-TW" altLang="en-US" smtClean="0"/>
              <a:t>‹#›</a:t>
            </a:fld>
            <a:endParaRPr lang="zh-TW" altLang="en-US"/>
          </a:p>
        </p:txBody>
      </p:sp>
    </p:spTree>
    <p:extLst>
      <p:ext uri="{BB962C8B-B14F-4D97-AF65-F5344CB8AC3E}">
        <p14:creationId xmlns:p14="http://schemas.microsoft.com/office/powerpoint/2010/main" val="463753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1294A335-A008-4882-991D-172867C8D1C2}" type="datetimeFigureOut">
              <a:rPr lang="zh-TW" altLang="en-US" smtClean="0"/>
              <a:t>2016/10/31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E0F4F215-6797-46F2-BA1F-B390D4969F6D}" type="slidenum">
              <a:rPr lang="zh-TW" altLang="en-US" smtClean="0"/>
              <a:t>‹#›</a:t>
            </a:fld>
            <a:endParaRPr lang="zh-TW" altLang="en-US"/>
          </a:p>
        </p:txBody>
      </p:sp>
    </p:spTree>
    <p:extLst>
      <p:ext uri="{BB962C8B-B14F-4D97-AF65-F5344CB8AC3E}">
        <p14:creationId xmlns:p14="http://schemas.microsoft.com/office/powerpoint/2010/main" val="3751257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294A335-A008-4882-991D-172867C8D1C2}" type="datetimeFigureOut">
              <a:rPr lang="zh-TW" altLang="en-US" smtClean="0"/>
              <a:t>2016/10/31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E0F4F215-6797-46F2-BA1F-B390D4969F6D}" type="slidenum">
              <a:rPr lang="zh-TW" altLang="en-US" smtClean="0"/>
              <a:t>‹#›</a:t>
            </a:fld>
            <a:endParaRPr lang="zh-TW" altLang="en-US"/>
          </a:p>
        </p:txBody>
      </p:sp>
    </p:spTree>
    <p:extLst>
      <p:ext uri="{BB962C8B-B14F-4D97-AF65-F5344CB8AC3E}">
        <p14:creationId xmlns:p14="http://schemas.microsoft.com/office/powerpoint/2010/main" val="1243960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1294A335-A008-4882-991D-172867C8D1C2}" type="datetimeFigureOut">
              <a:rPr lang="zh-TW" altLang="en-US" smtClean="0"/>
              <a:t>2016/10/31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0F4F215-6797-46F2-BA1F-B390D4969F6D}" type="slidenum">
              <a:rPr lang="zh-TW" altLang="en-US" smtClean="0"/>
              <a:t>‹#›</a:t>
            </a:fld>
            <a:endParaRPr lang="zh-TW" altLang="en-US"/>
          </a:p>
        </p:txBody>
      </p:sp>
    </p:spTree>
    <p:extLst>
      <p:ext uri="{BB962C8B-B14F-4D97-AF65-F5344CB8AC3E}">
        <p14:creationId xmlns:p14="http://schemas.microsoft.com/office/powerpoint/2010/main" val="1083216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TW" altLang="en-US" smtClean="0"/>
              <a:t>按一下以編輯母片標題樣式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1294A335-A008-4882-991D-172867C8D1C2}" type="datetimeFigureOut">
              <a:rPr lang="zh-TW" altLang="en-US" smtClean="0"/>
              <a:t>2016/10/31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0F4F215-6797-46F2-BA1F-B390D4969F6D}" type="slidenum">
              <a:rPr lang="zh-TW" altLang="en-US" smtClean="0"/>
              <a:t>‹#›</a:t>
            </a:fld>
            <a:endParaRPr lang="zh-TW" altLang="en-US"/>
          </a:p>
        </p:txBody>
      </p:sp>
    </p:spTree>
    <p:extLst>
      <p:ext uri="{BB962C8B-B14F-4D97-AF65-F5344CB8AC3E}">
        <p14:creationId xmlns:p14="http://schemas.microsoft.com/office/powerpoint/2010/main" val="2922512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294A335-A008-4882-991D-172867C8D1C2}" type="datetimeFigureOut">
              <a:rPr lang="zh-TW" altLang="en-US" smtClean="0"/>
              <a:t>2016/10/31</a:t>
            </a:fld>
            <a:endParaRPr lang="zh-TW" alt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0F4F215-6797-46F2-BA1F-B390D4969F6D}" type="slidenum">
              <a:rPr lang="zh-TW" altLang="en-US" smtClean="0"/>
              <a:t>‹#›</a:t>
            </a:fld>
            <a:endParaRPr lang="zh-TW" altLang="en-US"/>
          </a:p>
        </p:txBody>
      </p:sp>
    </p:spTree>
    <p:extLst>
      <p:ext uri="{BB962C8B-B14F-4D97-AF65-F5344CB8AC3E}">
        <p14:creationId xmlns:p14="http://schemas.microsoft.com/office/powerpoint/2010/main" val="2552710723"/>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214282" y="1361440"/>
            <a:ext cx="8945844" cy="3024291"/>
          </a:xfrm>
        </p:spPr>
        <p:txBody>
          <a:bodyPr anchor="t">
            <a:normAutofit/>
          </a:bodyPr>
          <a:lstStyle/>
          <a:p>
            <a:r>
              <a:rPr lang="en-US" altLang="zh-TW" sz="4000" dirty="0" smtClean="0">
                <a:latin typeface="微軟正黑體" panose="020B0604030504040204" pitchFamily="34" charset="-120"/>
                <a:ea typeface="微軟正黑體" panose="020B0604030504040204" pitchFamily="34" charset="-120"/>
              </a:rPr>
              <a:t>.NET </a:t>
            </a:r>
            <a:r>
              <a:rPr lang="en-US" altLang="zh-TW" sz="4000" dirty="0">
                <a:latin typeface="微軟正黑體" panose="020B0604030504040204" pitchFamily="34" charset="-120"/>
                <a:ea typeface="微軟正黑體" panose="020B0604030504040204" pitchFamily="34" charset="-120"/>
              </a:rPr>
              <a:t>Core and ASP.NET Core App </a:t>
            </a:r>
            <a:r>
              <a:rPr lang="en-US" altLang="zh-TW" sz="4000" dirty="0" smtClean="0">
                <a:latin typeface="微軟正黑體" panose="020B0604030504040204" pitchFamily="34" charset="-120"/>
                <a:ea typeface="微軟正黑體" panose="020B0604030504040204" pitchFamily="34" charset="-120"/>
              </a:rPr>
              <a:t/>
            </a:r>
            <a:br>
              <a:rPr lang="en-US" altLang="zh-TW" sz="4000" dirty="0" smtClean="0">
                <a:latin typeface="微軟正黑體" panose="020B0604030504040204" pitchFamily="34" charset="-120"/>
                <a:ea typeface="微軟正黑體" panose="020B0604030504040204" pitchFamily="34" charset="-120"/>
              </a:rPr>
            </a:br>
            <a:r>
              <a:rPr lang="en-US" altLang="zh-TW" sz="4000" dirty="0" smtClean="0">
                <a:latin typeface="微軟正黑體" panose="020B0604030504040204" pitchFamily="34" charset="-120"/>
                <a:ea typeface="微軟正黑體" panose="020B0604030504040204" pitchFamily="34" charset="-120"/>
              </a:rPr>
              <a:t>On Windows</a:t>
            </a:r>
            <a:r>
              <a:rPr lang="zh-TW" altLang="en-US" sz="4000" dirty="0" smtClean="0">
                <a:latin typeface="微軟正黑體" panose="020B0604030504040204" pitchFamily="34" charset="-120"/>
                <a:ea typeface="微軟正黑體" panose="020B0604030504040204" pitchFamily="34" charset="-120"/>
              </a:rPr>
              <a:t>、</a:t>
            </a:r>
            <a:r>
              <a:rPr lang="en-US" altLang="zh-TW" sz="4000" dirty="0" smtClean="0">
                <a:latin typeface="微軟正黑體" panose="020B0604030504040204" pitchFamily="34" charset="-120"/>
                <a:ea typeface="微軟正黑體" panose="020B0604030504040204" pitchFamily="34" charset="-120"/>
              </a:rPr>
              <a:t>Linux </a:t>
            </a:r>
            <a:br>
              <a:rPr lang="en-US" altLang="zh-TW" sz="4000" dirty="0" smtClean="0">
                <a:latin typeface="微軟正黑體" panose="020B0604030504040204" pitchFamily="34" charset="-120"/>
                <a:ea typeface="微軟正黑體" panose="020B0604030504040204" pitchFamily="34" charset="-120"/>
              </a:rPr>
            </a:br>
            <a:r>
              <a:rPr lang="en-US" altLang="zh-TW" sz="4000" dirty="0" smtClean="0">
                <a:latin typeface="微軟正黑體" panose="020B0604030504040204" pitchFamily="34" charset="-120"/>
                <a:ea typeface="微軟正黑體" panose="020B0604030504040204" pitchFamily="34" charset="-120"/>
              </a:rPr>
              <a:t>with Docker</a:t>
            </a:r>
            <a:endParaRPr lang="zh-TW" altLang="en-US" sz="4000" dirty="0">
              <a:latin typeface="微軟正黑體" panose="020B0604030504040204" pitchFamily="34" charset="-120"/>
              <a:ea typeface="微軟正黑體" panose="020B0604030504040204" pitchFamily="34" charset="-120"/>
            </a:endParaRPr>
          </a:p>
        </p:txBody>
      </p:sp>
      <p:sp>
        <p:nvSpPr>
          <p:cNvPr id="3" name="副標題 2"/>
          <p:cNvSpPr>
            <a:spLocks noGrp="1"/>
          </p:cNvSpPr>
          <p:nvPr>
            <p:ph type="subTitle" idx="1"/>
          </p:nvPr>
        </p:nvSpPr>
        <p:spPr>
          <a:xfrm>
            <a:off x="9932893" y="6362165"/>
            <a:ext cx="2182271" cy="424117"/>
          </a:xfrm>
        </p:spPr>
        <p:txBody>
          <a:bodyPr>
            <a:noAutofit/>
          </a:bodyPr>
          <a:lstStyle/>
          <a:p>
            <a:r>
              <a:rPr lang="en-US" altLang="zh-TW" dirty="0" smtClean="0">
                <a:latin typeface="微軟正黑體" panose="020B0604030504040204" pitchFamily="34" charset="-120"/>
                <a:ea typeface="微軟正黑體" panose="020B0604030504040204" pitchFamily="34" charset="-120"/>
              </a:rPr>
              <a:t>Shawn 201610</a:t>
            </a:r>
            <a:endParaRPr lang="zh-TW" altLang="en-US"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a:stretch>
            <a:fillRect/>
          </a:stretch>
        </p:blipFill>
        <p:spPr>
          <a:xfrm>
            <a:off x="57010" y="3070091"/>
            <a:ext cx="2324100" cy="1542663"/>
          </a:xfrm>
          <a:prstGeom prst="rect">
            <a:avLst/>
          </a:prstGeom>
        </p:spPr>
      </p:pic>
      <p:pic>
        <p:nvPicPr>
          <p:cNvPr id="6" name="圖片 5"/>
          <p:cNvPicPr>
            <a:picLocks noChangeAspect="1"/>
          </p:cNvPicPr>
          <p:nvPr/>
        </p:nvPicPr>
        <p:blipFill>
          <a:blip r:embed="rId3"/>
          <a:stretch>
            <a:fillRect/>
          </a:stretch>
        </p:blipFill>
        <p:spPr>
          <a:xfrm>
            <a:off x="57011" y="4690346"/>
            <a:ext cx="4944197" cy="2110409"/>
          </a:xfrm>
          <a:prstGeom prst="rect">
            <a:avLst/>
          </a:prstGeom>
        </p:spPr>
      </p:pic>
      <p:pic>
        <p:nvPicPr>
          <p:cNvPr id="7" name="圖片 6"/>
          <p:cNvPicPr>
            <a:picLocks noChangeAspect="1"/>
          </p:cNvPicPr>
          <p:nvPr/>
        </p:nvPicPr>
        <p:blipFill>
          <a:blip r:embed="rId4"/>
          <a:stretch>
            <a:fillRect/>
          </a:stretch>
        </p:blipFill>
        <p:spPr>
          <a:xfrm>
            <a:off x="2468433" y="3063455"/>
            <a:ext cx="2532775" cy="1558631"/>
          </a:xfrm>
          <a:prstGeom prst="rect">
            <a:avLst/>
          </a:prstGeom>
        </p:spPr>
      </p:pic>
      <p:pic>
        <p:nvPicPr>
          <p:cNvPr id="8" name="圖片 7"/>
          <p:cNvPicPr>
            <a:picLocks noChangeAspect="1"/>
          </p:cNvPicPr>
          <p:nvPr/>
        </p:nvPicPr>
        <p:blipFill>
          <a:blip r:embed="rId5"/>
          <a:stretch>
            <a:fillRect/>
          </a:stretch>
        </p:blipFill>
        <p:spPr>
          <a:xfrm>
            <a:off x="5097861" y="4690346"/>
            <a:ext cx="4107271" cy="2110409"/>
          </a:xfrm>
          <a:prstGeom prst="rect">
            <a:avLst/>
          </a:prstGeom>
        </p:spPr>
      </p:pic>
    </p:spTree>
    <p:extLst>
      <p:ext uri="{BB962C8B-B14F-4D97-AF65-F5344CB8AC3E}">
        <p14:creationId xmlns:p14="http://schemas.microsoft.com/office/powerpoint/2010/main" val="307654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a:t>
            </a:r>
            <a:r>
              <a:rPr lang="en-US" altLang="zh-TW" dirty="0" smtClean="0">
                <a:latin typeface="微軟正黑體" panose="020B0604030504040204" pitchFamily="34" charset="-120"/>
                <a:ea typeface="微軟正黑體" panose="020B0604030504040204" pitchFamily="34" charset="-120"/>
              </a:rPr>
              <a:t>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274320"/>
            <a:ext cx="10131425" cy="3649133"/>
          </a:xfrm>
        </p:spPr>
        <p:txBody>
          <a:bodyPr anchor="t"/>
          <a:lstStyle/>
          <a:p>
            <a:r>
              <a:rPr lang="en-US" altLang="zh-TW" dirty="0">
                <a:latin typeface="微軟正黑體" panose="020B0604030504040204" pitchFamily="34" charset="-120"/>
                <a:ea typeface="微軟正黑體" panose="020B0604030504040204" pitchFamily="34" charset="-120"/>
              </a:rPr>
              <a:t>.NET </a:t>
            </a:r>
            <a:r>
              <a:rPr lang="en-US" altLang="zh-TW" dirty="0" smtClean="0">
                <a:latin typeface="微軟正黑體" panose="020B0604030504040204" pitchFamily="34" charset="-120"/>
                <a:ea typeface="微軟正黑體" panose="020B0604030504040204" pitchFamily="34" charset="-120"/>
              </a:rPr>
              <a:t>Core On Windows</a:t>
            </a:r>
          </a:p>
          <a:p>
            <a:pPr lvl="1"/>
            <a:r>
              <a:rPr lang="en-US" altLang="zh-TW" dirty="0" smtClean="0">
                <a:latin typeface="微軟正黑體" panose="020B0604030504040204" pitchFamily="34" charset="-120"/>
                <a:ea typeface="微軟正黑體" panose="020B0604030504040204" pitchFamily="34" charset="-120"/>
              </a:rPr>
              <a:t>Use .NET </a:t>
            </a:r>
            <a:r>
              <a:rPr lang="en-US" altLang="zh-TW" dirty="0">
                <a:latin typeface="微軟正黑體" panose="020B0604030504040204" pitchFamily="34" charset="-120"/>
                <a:ea typeface="微軟正黑體" panose="020B0604030504040204" pitchFamily="34" charset="-120"/>
              </a:rPr>
              <a:t>CLI (.NET Core cross-platform command-line interface)</a:t>
            </a:r>
            <a:endParaRPr lang="en-US" altLang="zh-TW" dirty="0" smtClean="0">
              <a:latin typeface="微軟正黑體" panose="020B0604030504040204" pitchFamily="34" charset="-120"/>
              <a:ea typeface="微軟正黑體" panose="020B0604030504040204" pitchFamily="34" charset="-120"/>
            </a:endParaRPr>
          </a:p>
          <a:p>
            <a:pPr lvl="2"/>
            <a:r>
              <a:rPr lang="en-US" altLang="zh-TW" dirty="0" smtClean="0">
                <a:latin typeface="微軟正黑體" panose="020B0604030504040204" pitchFamily="34" charset="-120"/>
                <a:ea typeface="微軟正黑體" panose="020B0604030504040204" pitchFamily="34" charset="-120"/>
              </a:rPr>
              <a:t>Initialize </a:t>
            </a:r>
            <a:r>
              <a:rPr lang="en-US" altLang="zh-TW" dirty="0">
                <a:latin typeface="微軟正黑體" panose="020B0604030504040204" pitchFamily="34" charset="-120"/>
                <a:ea typeface="微軟正黑體" panose="020B0604030504040204" pitchFamily="34" charset="-120"/>
              </a:rPr>
              <a:t>a sample Hello World </a:t>
            </a:r>
            <a:r>
              <a:rPr lang="en-US" altLang="zh-TW" dirty="0" smtClean="0">
                <a:latin typeface="微軟正黑體" panose="020B0604030504040204" pitchFamily="34" charset="-120"/>
                <a:ea typeface="微軟正黑體" panose="020B0604030504040204" pitchFamily="34" charset="-120"/>
              </a:rPr>
              <a:t>application</a:t>
            </a:r>
          </a:p>
          <a:p>
            <a:pPr lvl="2"/>
            <a:endParaRPr lang="en-US" altLang="zh-TW" dirty="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r>
              <a:rPr lang="en-US" altLang="zh-TW" dirty="0">
                <a:latin typeface="微軟正黑體" panose="020B0604030504040204" pitchFamily="34" charset="-120"/>
                <a:ea typeface="微軟正黑體" panose="020B0604030504040204" pitchFamily="34" charset="-120"/>
              </a:rPr>
              <a:t>Run the app</a:t>
            </a:r>
          </a:p>
        </p:txBody>
      </p:sp>
      <p:pic>
        <p:nvPicPr>
          <p:cNvPr id="5" name="圖片 4"/>
          <p:cNvPicPr>
            <a:picLocks noChangeAspect="1"/>
          </p:cNvPicPr>
          <p:nvPr/>
        </p:nvPicPr>
        <p:blipFill>
          <a:blip r:embed="rId2"/>
          <a:stretch>
            <a:fillRect/>
          </a:stretch>
        </p:blipFill>
        <p:spPr>
          <a:xfrm>
            <a:off x="2096472" y="2383682"/>
            <a:ext cx="1504950" cy="485775"/>
          </a:xfrm>
          <a:prstGeom prst="rect">
            <a:avLst/>
          </a:prstGeom>
        </p:spPr>
      </p:pic>
      <p:pic>
        <p:nvPicPr>
          <p:cNvPr id="6" name="圖片 5"/>
          <p:cNvPicPr>
            <a:picLocks noChangeAspect="1"/>
          </p:cNvPicPr>
          <p:nvPr/>
        </p:nvPicPr>
        <p:blipFill>
          <a:blip r:embed="rId3"/>
          <a:stretch>
            <a:fillRect/>
          </a:stretch>
        </p:blipFill>
        <p:spPr>
          <a:xfrm>
            <a:off x="2096472" y="3387156"/>
            <a:ext cx="1876425" cy="990600"/>
          </a:xfrm>
          <a:prstGeom prst="rect">
            <a:avLst/>
          </a:prstGeom>
        </p:spPr>
      </p:pic>
      <p:pic>
        <p:nvPicPr>
          <p:cNvPr id="7" name="圖片 6"/>
          <p:cNvPicPr>
            <a:picLocks noChangeAspect="1"/>
          </p:cNvPicPr>
          <p:nvPr/>
        </p:nvPicPr>
        <p:blipFill>
          <a:blip r:embed="rId4"/>
          <a:stretch>
            <a:fillRect/>
          </a:stretch>
        </p:blipFill>
        <p:spPr>
          <a:xfrm>
            <a:off x="4107257" y="2677886"/>
            <a:ext cx="8037404" cy="4143080"/>
          </a:xfrm>
          <a:prstGeom prst="rect">
            <a:avLst/>
          </a:prstGeom>
        </p:spPr>
      </p:pic>
      <p:sp>
        <p:nvSpPr>
          <p:cNvPr id="8" name="矩形 7"/>
          <p:cNvSpPr/>
          <p:nvPr/>
        </p:nvSpPr>
        <p:spPr>
          <a:xfrm>
            <a:off x="7305869" y="2677886"/>
            <a:ext cx="1026368" cy="298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9" name="矩形 8"/>
          <p:cNvSpPr/>
          <p:nvPr/>
        </p:nvSpPr>
        <p:spPr>
          <a:xfrm>
            <a:off x="7308977" y="3184844"/>
            <a:ext cx="1303177" cy="2845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0" name="矩形 9"/>
          <p:cNvSpPr/>
          <p:nvPr/>
        </p:nvSpPr>
        <p:spPr>
          <a:xfrm>
            <a:off x="7299648" y="4369841"/>
            <a:ext cx="1026368" cy="298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1" name="矩形 10"/>
          <p:cNvSpPr/>
          <p:nvPr/>
        </p:nvSpPr>
        <p:spPr>
          <a:xfrm>
            <a:off x="4088595" y="6469226"/>
            <a:ext cx="1239184" cy="304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12" name="圖片 11"/>
          <p:cNvPicPr>
            <a:picLocks noChangeAspect="1"/>
          </p:cNvPicPr>
          <p:nvPr/>
        </p:nvPicPr>
        <p:blipFill>
          <a:blip r:embed="rId5"/>
          <a:stretch>
            <a:fillRect/>
          </a:stretch>
        </p:blipFill>
        <p:spPr>
          <a:xfrm>
            <a:off x="131310" y="4895455"/>
            <a:ext cx="3832590" cy="1853397"/>
          </a:xfrm>
          <a:prstGeom prst="rect">
            <a:avLst/>
          </a:prstGeom>
        </p:spPr>
      </p:pic>
      <p:sp>
        <p:nvSpPr>
          <p:cNvPr id="13" name="矩形 12"/>
          <p:cNvSpPr/>
          <p:nvPr/>
        </p:nvSpPr>
        <p:spPr>
          <a:xfrm>
            <a:off x="172617" y="5968486"/>
            <a:ext cx="1189652" cy="500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415234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a:t>
            </a:r>
            <a:r>
              <a:rPr lang="en-US" altLang="zh-TW" dirty="0" smtClean="0">
                <a:latin typeface="微軟正黑體" panose="020B0604030504040204" pitchFamily="34" charset="-120"/>
                <a:ea typeface="微軟正黑體" panose="020B0604030504040204" pitchFamily="34" charset="-120"/>
              </a:rPr>
              <a:t>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791479"/>
            <a:ext cx="10131425" cy="3999722"/>
          </a:xfrm>
        </p:spPr>
        <p:txBody>
          <a:bodyPr anchor="t"/>
          <a:lstStyle/>
          <a:p>
            <a:r>
              <a:rPr lang="en-US" altLang="zh-TW" dirty="0" smtClean="0">
                <a:latin typeface="微軟正黑體" panose="020B0604030504040204" pitchFamily="34" charset="-120"/>
                <a:ea typeface="微軟正黑體" panose="020B0604030504040204" pitchFamily="34" charset="-120"/>
              </a:rPr>
              <a:t>.NET CLI</a:t>
            </a:r>
            <a:endParaRPr lang="zh-TW" altLang="en-US"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2"/>
          <a:stretch>
            <a:fillRect/>
          </a:stretch>
        </p:blipFill>
        <p:spPr>
          <a:xfrm>
            <a:off x="2985809" y="1428751"/>
            <a:ext cx="7600950" cy="5219700"/>
          </a:xfrm>
          <a:prstGeom prst="rect">
            <a:avLst/>
          </a:prstGeom>
        </p:spPr>
      </p:pic>
    </p:spTree>
    <p:extLst>
      <p:ext uri="{BB962C8B-B14F-4D97-AF65-F5344CB8AC3E}">
        <p14:creationId xmlns:p14="http://schemas.microsoft.com/office/powerpoint/2010/main" val="6732388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a:t>
            </a:r>
            <a:r>
              <a:rPr lang="en-US" altLang="zh-TW" dirty="0" smtClean="0">
                <a:latin typeface="微軟正黑體" panose="020B0604030504040204" pitchFamily="34" charset="-120"/>
                <a:ea typeface="微軟正黑體" panose="020B0604030504040204" pitchFamily="34" charset="-120"/>
              </a:rPr>
              <a:t>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828801"/>
            <a:ext cx="10131425" cy="3962400"/>
          </a:xfrm>
        </p:spPr>
        <p:txBody>
          <a:bodyPr anchor="t"/>
          <a:lstStyle/>
          <a:p>
            <a:r>
              <a:rPr lang="en-US" altLang="zh-TW" dirty="0">
                <a:latin typeface="微軟正黑體" panose="020B0604030504040204" pitchFamily="34" charset="-120"/>
                <a:ea typeface="微軟正黑體" panose="020B0604030504040204" pitchFamily="34" charset="-120"/>
              </a:rPr>
              <a:t>.NET </a:t>
            </a:r>
            <a:r>
              <a:rPr lang="en-US" altLang="zh-TW" dirty="0" smtClean="0">
                <a:latin typeface="微軟正黑體" panose="020B0604030504040204" pitchFamily="34" charset="-120"/>
                <a:ea typeface="微軟正黑體" panose="020B0604030504040204" pitchFamily="34" charset="-120"/>
              </a:rPr>
              <a:t>Core On Windows</a:t>
            </a:r>
          </a:p>
          <a:p>
            <a:pPr lvl="1"/>
            <a:r>
              <a:rPr lang="en-US" altLang="zh-TW" dirty="0" err="1">
                <a:latin typeface="微軟正黑體" panose="020B0604030504040204" pitchFamily="34" charset="-120"/>
                <a:ea typeface="微軟正黑體" panose="020B0604030504040204" pitchFamily="34" charset="-120"/>
              </a:rPr>
              <a:t>project.json</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主掌專案的執行期的組態設定</a:t>
            </a:r>
            <a:r>
              <a:rPr lang="zh-TW" altLang="en-US" dirty="0" smtClean="0">
                <a:latin typeface="微軟正黑體" panose="020B0604030504040204" pitchFamily="34" charset="-120"/>
                <a:ea typeface="微軟正黑體" panose="020B0604030504040204" pitchFamily="34" charset="-120"/>
              </a:rPr>
              <a:t>，</a:t>
            </a:r>
            <a:endParaRPr lang="en-US" altLang="zh-TW" dirty="0" smtClean="0">
              <a:latin typeface="微軟正黑體" panose="020B0604030504040204" pitchFamily="34" charset="-120"/>
              <a:ea typeface="微軟正黑體" panose="020B0604030504040204" pitchFamily="34" charset="-120"/>
            </a:endParaRPr>
          </a:p>
          <a:p>
            <a:pPr marL="457200" lvl="1" indent="0">
              <a:buNone/>
            </a:pPr>
            <a:r>
              <a:rPr lang="zh-TW" altLang="en-US" dirty="0" smtClean="0">
                <a:latin typeface="微軟正黑體" panose="020B0604030504040204" pitchFamily="34" charset="-120"/>
                <a:ea typeface="微軟正黑體" panose="020B0604030504040204" pitchFamily="34" charset="-120"/>
              </a:rPr>
              <a:t>包含</a:t>
            </a:r>
            <a:r>
              <a:rPr lang="zh-TW" altLang="en-US" dirty="0">
                <a:latin typeface="微軟正黑體" panose="020B0604030504040204" pitchFamily="34" charset="-120"/>
                <a:ea typeface="微軟正黑體" panose="020B0604030504040204" pitchFamily="34" charset="-120"/>
              </a:rPr>
              <a:t>專案的套件參考 </a:t>
            </a:r>
            <a:r>
              <a:rPr lang="en-US" altLang="zh-TW" dirty="0">
                <a:latin typeface="微軟正黑體" panose="020B0604030504040204" pitchFamily="34" charset="-120"/>
                <a:ea typeface="微軟正黑體" panose="020B0604030504040204" pitchFamily="34" charset="-120"/>
              </a:rPr>
              <a:t>(Package References)</a:t>
            </a:r>
            <a:r>
              <a:rPr lang="zh-TW" altLang="en-US" dirty="0">
                <a:latin typeface="微軟正黑體" panose="020B0604030504040204" pitchFamily="34" charset="-120"/>
                <a:ea typeface="微軟正黑體" panose="020B0604030504040204" pitchFamily="34" charset="-120"/>
              </a:rPr>
              <a:t>、專案的基本設定</a:t>
            </a:r>
            <a:r>
              <a:rPr lang="zh-TW" altLang="en-US" dirty="0" smtClean="0">
                <a:latin typeface="微軟正黑體" panose="020B0604030504040204" pitchFamily="34" charset="-120"/>
                <a:ea typeface="微軟正黑體" panose="020B0604030504040204" pitchFamily="34" charset="-120"/>
              </a:rPr>
              <a:t>、</a:t>
            </a:r>
            <a:endParaRPr lang="en-US" altLang="zh-TW" dirty="0" smtClean="0">
              <a:latin typeface="微軟正黑體" panose="020B0604030504040204" pitchFamily="34" charset="-120"/>
              <a:ea typeface="微軟正黑體" panose="020B0604030504040204" pitchFamily="34" charset="-120"/>
            </a:endParaRPr>
          </a:p>
          <a:p>
            <a:pPr marL="457200" lvl="1" indent="0">
              <a:buNone/>
            </a:pPr>
            <a:r>
              <a:rPr lang="zh-TW" altLang="en-US" dirty="0" smtClean="0">
                <a:latin typeface="微軟正黑體" panose="020B0604030504040204" pitchFamily="34" charset="-120"/>
                <a:ea typeface="微軟正黑體" panose="020B0604030504040204" pitchFamily="34" charset="-120"/>
              </a:rPr>
              <a:t>啟動</a:t>
            </a:r>
            <a:r>
              <a:rPr lang="zh-TW" altLang="en-US" dirty="0">
                <a:latin typeface="微軟正黑體" panose="020B0604030504040204" pitchFamily="34" charset="-120"/>
                <a:ea typeface="微軟正黑體" panose="020B0604030504040204" pitchFamily="34" charset="-120"/>
              </a:rPr>
              <a:t>指令、包含或排除指定目錄、以及建造時的相關事件指令等</a:t>
            </a:r>
          </a:p>
        </p:txBody>
      </p:sp>
      <p:pic>
        <p:nvPicPr>
          <p:cNvPr id="5" name="圖片 4"/>
          <p:cNvPicPr>
            <a:picLocks noChangeAspect="1"/>
          </p:cNvPicPr>
          <p:nvPr/>
        </p:nvPicPr>
        <p:blipFill>
          <a:blip r:embed="rId2"/>
          <a:stretch>
            <a:fillRect/>
          </a:stretch>
        </p:blipFill>
        <p:spPr>
          <a:xfrm>
            <a:off x="7012682" y="1828800"/>
            <a:ext cx="5039359" cy="4872037"/>
          </a:xfrm>
          <a:prstGeom prst="rect">
            <a:avLst/>
          </a:prstGeom>
        </p:spPr>
      </p:pic>
      <p:pic>
        <p:nvPicPr>
          <p:cNvPr id="6" name="圖片 5"/>
          <p:cNvPicPr>
            <a:picLocks noChangeAspect="1"/>
          </p:cNvPicPr>
          <p:nvPr/>
        </p:nvPicPr>
        <p:blipFill>
          <a:blip r:embed="rId3"/>
          <a:stretch>
            <a:fillRect/>
          </a:stretch>
        </p:blipFill>
        <p:spPr>
          <a:xfrm>
            <a:off x="1129004" y="3763875"/>
            <a:ext cx="5071382" cy="2936962"/>
          </a:xfrm>
          <a:prstGeom prst="rect">
            <a:avLst/>
          </a:prstGeom>
        </p:spPr>
      </p:pic>
    </p:spTree>
    <p:extLst>
      <p:ext uri="{BB962C8B-B14F-4D97-AF65-F5344CB8AC3E}">
        <p14:creationId xmlns:p14="http://schemas.microsoft.com/office/powerpoint/2010/main" val="21202877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a:t>
            </a:r>
            <a:r>
              <a:rPr lang="en-US" altLang="zh-TW" dirty="0" smtClean="0">
                <a:latin typeface="微軟正黑體" panose="020B0604030504040204" pitchFamily="34" charset="-120"/>
                <a:ea typeface="微軟正黑體" panose="020B0604030504040204" pitchFamily="34" charset="-120"/>
              </a:rPr>
              <a:t>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274320"/>
            <a:ext cx="10131425" cy="5481043"/>
          </a:xfrm>
        </p:spPr>
        <p:txBody>
          <a:bodyPr anchor="t">
            <a:normAutofit/>
          </a:bodyPr>
          <a:lstStyle/>
          <a:p>
            <a:r>
              <a:rPr lang="en-US" altLang="zh-TW" dirty="0" smtClean="0">
                <a:latin typeface="微軟正黑體" panose="020B0604030504040204" pitchFamily="34" charset="-120"/>
                <a:ea typeface="微軟正黑體" panose="020B0604030504040204" pitchFamily="34" charset="-120"/>
              </a:rPr>
              <a:t>ASP.NET Core On Windows</a:t>
            </a:r>
          </a:p>
          <a:p>
            <a:pPr lvl="1"/>
            <a:r>
              <a:rPr lang="en-US" altLang="zh-TW" dirty="0" smtClean="0">
                <a:latin typeface="微軟正黑體" panose="020B0604030504040204" pitchFamily="34" charset="-120"/>
                <a:ea typeface="微軟正黑體" panose="020B0604030504040204" pitchFamily="34" charset="-120"/>
              </a:rPr>
              <a:t>Use .NET CLI</a:t>
            </a:r>
          </a:p>
          <a:p>
            <a:pPr lvl="2"/>
            <a:r>
              <a:rPr lang="en-US" altLang="zh-TW" dirty="0" smtClean="0">
                <a:latin typeface="微軟正黑體" panose="020B0604030504040204" pitchFamily="34" charset="-120"/>
                <a:ea typeface="微軟正黑體" panose="020B0604030504040204" pitchFamily="34" charset="-120"/>
              </a:rPr>
              <a:t>Create </a:t>
            </a:r>
            <a:r>
              <a:rPr lang="en-US" altLang="zh-TW" dirty="0">
                <a:latin typeface="微軟正黑體" panose="020B0604030504040204" pitchFamily="34" charset="-120"/>
                <a:ea typeface="微軟正黑體" panose="020B0604030504040204" pitchFamily="34" charset="-120"/>
              </a:rPr>
              <a:t>a new .NET Core </a:t>
            </a:r>
            <a:r>
              <a:rPr lang="en-US" altLang="zh-TW" dirty="0" smtClean="0">
                <a:latin typeface="微軟正黑體" panose="020B0604030504040204" pitchFamily="34" charset="-120"/>
                <a:ea typeface="微軟正黑體" panose="020B0604030504040204" pitchFamily="34" charset="-120"/>
              </a:rPr>
              <a:t>project</a:t>
            </a:r>
            <a:endParaRPr lang="en-US" altLang="zh-TW" dirty="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r>
              <a:rPr lang="en-US" altLang="zh-TW" dirty="0" smtClean="0">
                <a:latin typeface="微軟正黑體" panose="020B0604030504040204" pitchFamily="34" charset="-120"/>
                <a:ea typeface="微軟正黑體" panose="020B0604030504040204" pitchFamily="34" charset="-120"/>
              </a:rPr>
              <a:t>Update </a:t>
            </a:r>
            <a:r>
              <a:rPr lang="en-US" altLang="zh-TW" dirty="0">
                <a:latin typeface="微軟正黑體" panose="020B0604030504040204" pitchFamily="34" charset="-120"/>
                <a:ea typeface="微軟正黑體" panose="020B0604030504040204" pitchFamily="34" charset="-120"/>
              </a:rPr>
              <a:t>the </a:t>
            </a:r>
            <a:r>
              <a:rPr lang="en-US" altLang="zh-TW" i="1" dirty="0" err="1">
                <a:latin typeface="微軟正黑體" panose="020B0604030504040204" pitchFamily="34" charset="-120"/>
                <a:ea typeface="微軟正黑體" panose="020B0604030504040204" pitchFamily="34" charset="-120"/>
              </a:rPr>
              <a:t>project.json</a:t>
            </a:r>
            <a:r>
              <a:rPr lang="en-US" altLang="zh-TW" dirty="0">
                <a:latin typeface="微軟正黑體" panose="020B0604030504040204" pitchFamily="34" charset="-120"/>
                <a:ea typeface="微軟正黑體" panose="020B0604030504040204" pitchFamily="34" charset="-120"/>
              </a:rPr>
              <a:t> file to add the Kestrel HTTP server package as a dependency</a:t>
            </a:r>
          </a:p>
          <a:p>
            <a:pPr lvl="2"/>
            <a:endParaRPr lang="en-US" altLang="zh-TW" dirty="0">
              <a:latin typeface="微軟正黑體" panose="020B0604030504040204" pitchFamily="34" charset="-120"/>
              <a:ea typeface="微軟正黑體" panose="020B0604030504040204" pitchFamily="34" charset="-120"/>
            </a:endParaRPr>
          </a:p>
        </p:txBody>
      </p:sp>
      <p:pic>
        <p:nvPicPr>
          <p:cNvPr id="14" name="圖片 13"/>
          <p:cNvPicPr>
            <a:picLocks noChangeAspect="1"/>
          </p:cNvPicPr>
          <p:nvPr/>
        </p:nvPicPr>
        <p:blipFill>
          <a:blip r:embed="rId2"/>
          <a:stretch>
            <a:fillRect/>
          </a:stretch>
        </p:blipFill>
        <p:spPr>
          <a:xfrm>
            <a:off x="1965843" y="2320123"/>
            <a:ext cx="1383847" cy="446685"/>
          </a:xfrm>
          <a:prstGeom prst="rect">
            <a:avLst/>
          </a:prstGeom>
        </p:spPr>
      </p:pic>
      <p:pic>
        <p:nvPicPr>
          <p:cNvPr id="16" name="圖片 15"/>
          <p:cNvPicPr>
            <a:picLocks noChangeAspect="1"/>
          </p:cNvPicPr>
          <p:nvPr/>
        </p:nvPicPr>
        <p:blipFill>
          <a:blip r:embed="rId3"/>
          <a:stretch>
            <a:fillRect/>
          </a:stretch>
        </p:blipFill>
        <p:spPr>
          <a:xfrm>
            <a:off x="1965843" y="3021064"/>
            <a:ext cx="5413116" cy="3807390"/>
          </a:xfrm>
          <a:prstGeom prst="rect">
            <a:avLst/>
          </a:prstGeom>
        </p:spPr>
      </p:pic>
    </p:spTree>
    <p:extLst>
      <p:ext uri="{BB962C8B-B14F-4D97-AF65-F5344CB8AC3E}">
        <p14:creationId xmlns:p14="http://schemas.microsoft.com/office/powerpoint/2010/main" val="5885043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a:t>
            </a:r>
            <a:r>
              <a:rPr lang="en-US" altLang="zh-TW" dirty="0" smtClean="0">
                <a:latin typeface="微軟正黑體" panose="020B0604030504040204" pitchFamily="34" charset="-120"/>
                <a:ea typeface="微軟正黑體" panose="020B0604030504040204" pitchFamily="34" charset="-120"/>
              </a:rPr>
              <a:t>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274320"/>
            <a:ext cx="10131425" cy="5481043"/>
          </a:xfrm>
        </p:spPr>
        <p:txBody>
          <a:bodyPr anchor="t">
            <a:normAutofit/>
          </a:bodyPr>
          <a:lstStyle/>
          <a:p>
            <a:r>
              <a:rPr lang="en-US" altLang="zh-TW" dirty="0" smtClean="0">
                <a:latin typeface="微軟正黑體" panose="020B0604030504040204" pitchFamily="34" charset="-120"/>
                <a:ea typeface="微軟正黑體" panose="020B0604030504040204" pitchFamily="34" charset="-120"/>
              </a:rPr>
              <a:t>ASP.NET Core On Windows</a:t>
            </a:r>
          </a:p>
          <a:p>
            <a:pPr lvl="1"/>
            <a:r>
              <a:rPr lang="en-US" altLang="zh-TW" dirty="0" smtClean="0">
                <a:latin typeface="微軟正黑體" panose="020B0604030504040204" pitchFamily="34" charset="-120"/>
                <a:ea typeface="微軟正黑體" panose="020B0604030504040204" pitchFamily="34" charset="-120"/>
              </a:rPr>
              <a:t>Use .NET CLI</a:t>
            </a:r>
          </a:p>
          <a:p>
            <a:pPr lvl="2"/>
            <a:r>
              <a:rPr lang="en-US" altLang="zh-TW" dirty="0" smtClean="0">
                <a:latin typeface="微軟正黑體" panose="020B0604030504040204" pitchFamily="34" charset="-120"/>
                <a:ea typeface="微軟正黑體" panose="020B0604030504040204" pitchFamily="34" charset="-120"/>
              </a:rPr>
              <a:t>Restore </a:t>
            </a:r>
            <a:r>
              <a:rPr lang="en-US" altLang="zh-TW" dirty="0">
                <a:latin typeface="微軟正黑體" panose="020B0604030504040204" pitchFamily="34" charset="-120"/>
                <a:ea typeface="微軟正黑體" panose="020B0604030504040204" pitchFamily="34" charset="-120"/>
              </a:rPr>
              <a:t>the packages</a:t>
            </a:r>
          </a:p>
          <a:p>
            <a:pPr marL="914400" lvl="2" indent="0">
              <a:buNone/>
            </a:pPr>
            <a:endParaRPr lang="en-US" altLang="zh-TW" dirty="0" smtClean="0">
              <a:latin typeface="微軟正黑體" panose="020B0604030504040204" pitchFamily="34" charset="-120"/>
              <a:ea typeface="微軟正黑體" panose="020B0604030504040204" pitchFamily="34" charset="-120"/>
            </a:endParaRPr>
          </a:p>
          <a:p>
            <a:pPr lvl="2"/>
            <a:r>
              <a:rPr lang="en-US" altLang="zh-TW" dirty="0">
                <a:latin typeface="微軟正黑體" panose="020B0604030504040204" pitchFamily="34" charset="-120"/>
                <a:ea typeface="微軟正黑體" panose="020B0604030504040204" pitchFamily="34" charset="-120"/>
              </a:rPr>
              <a:t>Add a </a:t>
            </a:r>
            <a:r>
              <a:rPr lang="en-US" altLang="zh-TW" i="1" dirty="0" err="1">
                <a:latin typeface="微軟正黑體" panose="020B0604030504040204" pitchFamily="34" charset="-120"/>
                <a:ea typeface="微軟正黑體" panose="020B0604030504040204" pitchFamily="34" charset="-120"/>
              </a:rPr>
              <a:t>Startup.cs</a:t>
            </a:r>
            <a:r>
              <a:rPr lang="en-US" altLang="zh-TW" dirty="0">
                <a:latin typeface="微軟正黑體" panose="020B0604030504040204" pitchFamily="34" charset="-120"/>
                <a:ea typeface="微軟正黑體" panose="020B0604030504040204" pitchFamily="34" charset="-120"/>
              </a:rPr>
              <a:t> file that defines the request handling </a:t>
            </a:r>
            <a:r>
              <a:rPr lang="en-US" altLang="zh-TW" dirty="0" smtClean="0">
                <a:latin typeface="微軟正黑體" panose="020B0604030504040204" pitchFamily="34" charset="-120"/>
                <a:ea typeface="微軟正黑體" panose="020B0604030504040204" pitchFamily="34" charset="-120"/>
              </a:rPr>
              <a:t>logic</a:t>
            </a:r>
          </a:p>
        </p:txBody>
      </p:sp>
      <p:pic>
        <p:nvPicPr>
          <p:cNvPr id="4" name="圖片 3"/>
          <p:cNvPicPr>
            <a:picLocks noChangeAspect="1"/>
          </p:cNvPicPr>
          <p:nvPr/>
        </p:nvPicPr>
        <p:blipFill>
          <a:blip r:embed="rId2"/>
          <a:stretch>
            <a:fillRect/>
          </a:stretch>
        </p:blipFill>
        <p:spPr>
          <a:xfrm>
            <a:off x="1956513" y="2324617"/>
            <a:ext cx="1794394" cy="452954"/>
          </a:xfrm>
          <a:prstGeom prst="rect">
            <a:avLst/>
          </a:prstGeom>
        </p:spPr>
      </p:pic>
      <p:pic>
        <p:nvPicPr>
          <p:cNvPr id="5" name="圖片 4"/>
          <p:cNvPicPr>
            <a:picLocks noChangeAspect="1"/>
          </p:cNvPicPr>
          <p:nvPr/>
        </p:nvPicPr>
        <p:blipFill>
          <a:blip r:embed="rId3"/>
          <a:stretch>
            <a:fillRect/>
          </a:stretch>
        </p:blipFill>
        <p:spPr>
          <a:xfrm>
            <a:off x="1956513" y="3054492"/>
            <a:ext cx="5888977" cy="3700871"/>
          </a:xfrm>
          <a:prstGeom prst="rect">
            <a:avLst/>
          </a:prstGeom>
        </p:spPr>
      </p:pic>
    </p:spTree>
    <p:extLst>
      <p:ext uri="{BB962C8B-B14F-4D97-AF65-F5344CB8AC3E}">
        <p14:creationId xmlns:p14="http://schemas.microsoft.com/office/powerpoint/2010/main" val="3806425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a:t>
            </a:r>
            <a:r>
              <a:rPr lang="en-US" altLang="zh-TW" dirty="0" smtClean="0">
                <a:latin typeface="微軟正黑體" panose="020B0604030504040204" pitchFamily="34" charset="-120"/>
                <a:ea typeface="微軟正黑體" panose="020B0604030504040204" pitchFamily="34" charset="-120"/>
              </a:rPr>
              <a:t>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274320"/>
            <a:ext cx="10131425" cy="5481043"/>
          </a:xfrm>
        </p:spPr>
        <p:txBody>
          <a:bodyPr anchor="t">
            <a:normAutofit/>
          </a:bodyPr>
          <a:lstStyle/>
          <a:p>
            <a:r>
              <a:rPr lang="en-US" altLang="zh-TW" dirty="0" smtClean="0">
                <a:latin typeface="微軟正黑體" panose="020B0604030504040204" pitchFamily="34" charset="-120"/>
                <a:ea typeface="微軟正黑體" panose="020B0604030504040204" pitchFamily="34" charset="-120"/>
              </a:rPr>
              <a:t>ASP.NET Core On Windows</a:t>
            </a:r>
          </a:p>
          <a:p>
            <a:pPr lvl="1"/>
            <a:r>
              <a:rPr lang="en-US" altLang="zh-TW" dirty="0" smtClean="0">
                <a:latin typeface="微軟正黑體" panose="020B0604030504040204" pitchFamily="34" charset="-120"/>
                <a:ea typeface="微軟正黑體" panose="020B0604030504040204" pitchFamily="34" charset="-120"/>
              </a:rPr>
              <a:t>Use .NET CLI</a:t>
            </a:r>
          </a:p>
          <a:p>
            <a:pPr lvl="2"/>
            <a:r>
              <a:rPr lang="en-US" altLang="zh-TW" dirty="0" smtClean="0">
                <a:latin typeface="微軟正黑體" panose="020B0604030504040204" pitchFamily="34" charset="-120"/>
                <a:ea typeface="微軟正黑體" panose="020B0604030504040204" pitchFamily="34" charset="-120"/>
              </a:rPr>
              <a:t>Update </a:t>
            </a:r>
            <a:r>
              <a:rPr lang="en-US" altLang="zh-TW" dirty="0">
                <a:latin typeface="微軟正黑體" panose="020B0604030504040204" pitchFamily="34" charset="-120"/>
                <a:ea typeface="微軟正黑體" panose="020B0604030504040204" pitchFamily="34" charset="-120"/>
              </a:rPr>
              <a:t>the code in </a:t>
            </a:r>
            <a:r>
              <a:rPr lang="en-US" altLang="zh-TW" i="1" dirty="0" err="1">
                <a:latin typeface="微軟正黑體" panose="020B0604030504040204" pitchFamily="34" charset="-120"/>
                <a:ea typeface="微軟正黑體" panose="020B0604030504040204" pitchFamily="34" charset="-120"/>
              </a:rPr>
              <a:t>Program.cs</a:t>
            </a:r>
            <a:r>
              <a:rPr lang="en-US" altLang="zh-TW" dirty="0">
                <a:latin typeface="微軟正黑體" panose="020B0604030504040204" pitchFamily="34" charset="-120"/>
                <a:ea typeface="微軟正黑體" panose="020B0604030504040204" pitchFamily="34" charset="-120"/>
              </a:rPr>
              <a:t> to setup and start the Web </a:t>
            </a:r>
            <a:r>
              <a:rPr lang="en-US" altLang="zh-TW" dirty="0" smtClean="0">
                <a:latin typeface="微軟正黑體" panose="020B0604030504040204" pitchFamily="34" charset="-120"/>
                <a:ea typeface="微軟正黑體" panose="020B0604030504040204" pitchFamily="34" charset="-120"/>
              </a:rPr>
              <a:t>host</a:t>
            </a:r>
          </a:p>
          <a:p>
            <a:pPr lvl="2"/>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a:latin typeface="微軟正黑體" panose="020B0604030504040204" pitchFamily="34" charset="-120"/>
              <a:ea typeface="微軟正黑體" panose="020B0604030504040204" pitchFamily="34" charset="-120"/>
            </a:endParaRPr>
          </a:p>
          <a:p>
            <a:pPr lvl="2"/>
            <a:r>
              <a:rPr lang="en-US" altLang="zh-TW" dirty="0" smtClean="0">
                <a:latin typeface="微軟正黑體" panose="020B0604030504040204" pitchFamily="34" charset="-120"/>
                <a:ea typeface="微軟正黑體" panose="020B0604030504040204" pitchFamily="34" charset="-120"/>
              </a:rPr>
              <a:t>Run </a:t>
            </a:r>
            <a:r>
              <a:rPr lang="en-US" altLang="zh-TW" dirty="0">
                <a:latin typeface="微軟正黑體" panose="020B0604030504040204" pitchFamily="34" charset="-120"/>
                <a:ea typeface="微軟正黑體" panose="020B0604030504040204" pitchFamily="34" charset="-120"/>
              </a:rPr>
              <a:t>the app</a:t>
            </a:r>
          </a:p>
        </p:txBody>
      </p:sp>
      <p:pic>
        <p:nvPicPr>
          <p:cNvPr id="15" name="圖片 14"/>
          <p:cNvPicPr>
            <a:picLocks noChangeAspect="1"/>
          </p:cNvPicPr>
          <p:nvPr/>
        </p:nvPicPr>
        <p:blipFill>
          <a:blip r:embed="rId2"/>
          <a:stretch>
            <a:fillRect/>
          </a:stretch>
        </p:blipFill>
        <p:spPr>
          <a:xfrm>
            <a:off x="1957873" y="6106399"/>
            <a:ext cx="1438275" cy="504825"/>
          </a:xfrm>
          <a:prstGeom prst="rect">
            <a:avLst/>
          </a:prstGeom>
        </p:spPr>
      </p:pic>
      <p:pic>
        <p:nvPicPr>
          <p:cNvPr id="5" name="圖片 4"/>
          <p:cNvPicPr>
            <a:picLocks noChangeAspect="1"/>
          </p:cNvPicPr>
          <p:nvPr/>
        </p:nvPicPr>
        <p:blipFill>
          <a:blip r:embed="rId3"/>
          <a:stretch>
            <a:fillRect/>
          </a:stretch>
        </p:blipFill>
        <p:spPr>
          <a:xfrm>
            <a:off x="1957873" y="2343645"/>
            <a:ext cx="4458671" cy="3430395"/>
          </a:xfrm>
          <a:prstGeom prst="rect">
            <a:avLst/>
          </a:prstGeom>
        </p:spPr>
      </p:pic>
    </p:spTree>
    <p:extLst>
      <p:ext uri="{BB962C8B-B14F-4D97-AF65-F5344CB8AC3E}">
        <p14:creationId xmlns:p14="http://schemas.microsoft.com/office/powerpoint/2010/main" val="13227351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normAutofit/>
          </a:bodyPr>
          <a:lstStyle/>
          <a:p>
            <a:r>
              <a:rPr lang="en-US" altLang="zh-TW" sz="3000" dirty="0" smtClean="0">
                <a:latin typeface="微軟正黑體" panose="020B0604030504040204" pitchFamily="34" charset="-120"/>
                <a:ea typeface="微軟正黑體" panose="020B0604030504040204" pitchFamily="34" charset="-120"/>
              </a:rPr>
              <a:t>Run .NET Core and ASP.NET Core</a:t>
            </a:r>
            <a:endParaRPr lang="zh-TW" altLang="en-US" sz="3000"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849120"/>
            <a:ext cx="10131425" cy="4906243"/>
          </a:xfrm>
        </p:spPr>
        <p:txBody>
          <a:bodyPr anchor="t">
            <a:normAutofit/>
          </a:bodyPr>
          <a:lstStyle/>
          <a:p>
            <a:r>
              <a:rPr lang="en-US" altLang="zh-TW" dirty="0" smtClean="0">
                <a:latin typeface="微軟正黑體" panose="020B0604030504040204" pitchFamily="34" charset="-120"/>
                <a:ea typeface="微軟正黑體" panose="020B0604030504040204" pitchFamily="34" charset="-120"/>
              </a:rPr>
              <a:t>ASP.NET Core On Windows</a:t>
            </a:r>
          </a:p>
          <a:p>
            <a:pPr lvl="1"/>
            <a:r>
              <a:rPr lang="en-US" altLang="zh-TW" dirty="0" smtClean="0">
                <a:latin typeface="微軟正黑體" panose="020B0604030504040204" pitchFamily="34" charset="-120"/>
                <a:ea typeface="微軟正黑體" panose="020B0604030504040204" pitchFamily="34" charset="-120"/>
              </a:rPr>
              <a:t>Use .NET CLI</a:t>
            </a:r>
          </a:p>
          <a:p>
            <a:pPr lvl="2"/>
            <a:r>
              <a:rPr lang="en-US" altLang="zh-TW" dirty="0" smtClean="0">
                <a:latin typeface="微軟正黑體" panose="020B0604030504040204" pitchFamily="34" charset="-120"/>
                <a:ea typeface="微軟正黑體" panose="020B0604030504040204" pitchFamily="34" charset="-120"/>
              </a:rPr>
              <a:t>Run </a:t>
            </a:r>
            <a:r>
              <a:rPr lang="en-US" altLang="zh-TW" dirty="0">
                <a:latin typeface="微軟正黑體" panose="020B0604030504040204" pitchFamily="34" charset="-120"/>
                <a:ea typeface="微軟正黑體" panose="020B0604030504040204" pitchFamily="34" charset="-120"/>
              </a:rPr>
              <a:t>the app</a:t>
            </a:r>
          </a:p>
        </p:txBody>
      </p:sp>
      <p:pic>
        <p:nvPicPr>
          <p:cNvPr id="4" name="圖片 3"/>
          <p:cNvPicPr>
            <a:picLocks noChangeAspect="1"/>
          </p:cNvPicPr>
          <p:nvPr/>
        </p:nvPicPr>
        <p:blipFill>
          <a:blip r:embed="rId2"/>
          <a:stretch>
            <a:fillRect/>
          </a:stretch>
        </p:blipFill>
        <p:spPr>
          <a:xfrm>
            <a:off x="549409" y="3177438"/>
            <a:ext cx="11109108" cy="3533099"/>
          </a:xfrm>
          <a:prstGeom prst="rect">
            <a:avLst/>
          </a:prstGeom>
        </p:spPr>
      </p:pic>
      <p:sp>
        <p:nvSpPr>
          <p:cNvPr id="6" name="矩形 5"/>
          <p:cNvSpPr/>
          <p:nvPr/>
        </p:nvSpPr>
        <p:spPr>
          <a:xfrm>
            <a:off x="5519623" y="3260562"/>
            <a:ext cx="1882762" cy="2527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8" name="矩形 7"/>
          <p:cNvSpPr/>
          <p:nvPr/>
        </p:nvSpPr>
        <p:spPr>
          <a:xfrm>
            <a:off x="5531330" y="4886475"/>
            <a:ext cx="1469121" cy="290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9" name="圖片 8"/>
          <p:cNvPicPr>
            <a:picLocks noChangeAspect="1"/>
          </p:cNvPicPr>
          <p:nvPr/>
        </p:nvPicPr>
        <p:blipFill>
          <a:blip r:embed="rId3"/>
          <a:stretch>
            <a:fillRect/>
          </a:stretch>
        </p:blipFill>
        <p:spPr>
          <a:xfrm>
            <a:off x="7395040" y="213548"/>
            <a:ext cx="4569422" cy="2682052"/>
          </a:xfrm>
          <a:prstGeom prst="rect">
            <a:avLst/>
          </a:prstGeom>
        </p:spPr>
      </p:pic>
      <p:sp>
        <p:nvSpPr>
          <p:cNvPr id="10" name="矩形 9"/>
          <p:cNvSpPr/>
          <p:nvPr/>
        </p:nvSpPr>
        <p:spPr>
          <a:xfrm>
            <a:off x="530711" y="6071271"/>
            <a:ext cx="4897061" cy="3091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580339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a:t>
            </a:r>
            <a:r>
              <a:rPr lang="en-US" altLang="zh-TW" dirty="0" smtClean="0">
                <a:latin typeface="微軟正黑體" panose="020B0604030504040204" pitchFamily="34" charset="-120"/>
                <a:ea typeface="微軟正黑體" panose="020B0604030504040204" pitchFamily="34" charset="-120"/>
              </a:rPr>
              <a:t>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442721"/>
            <a:ext cx="10131425" cy="4348480"/>
          </a:xfrm>
        </p:spPr>
        <p:txBody>
          <a:bodyPr anchor="t"/>
          <a:lstStyle/>
          <a:p>
            <a:r>
              <a:rPr lang="en-US" altLang="zh-TW" dirty="0">
                <a:latin typeface="微軟正黑體" panose="020B0604030504040204" pitchFamily="34" charset="-120"/>
                <a:ea typeface="微軟正黑體" panose="020B0604030504040204" pitchFamily="34" charset="-120"/>
              </a:rPr>
              <a:t>ASP.NET Core On Windows</a:t>
            </a:r>
          </a:p>
          <a:p>
            <a:pPr lvl="1"/>
            <a:r>
              <a:rPr lang="en-US" altLang="zh-TW" dirty="0">
                <a:latin typeface="微軟正黑體" panose="020B0604030504040204" pitchFamily="34" charset="-120"/>
                <a:ea typeface="微軟正黑體" panose="020B0604030504040204" pitchFamily="34" charset="-120"/>
              </a:rPr>
              <a:t>Use .NET </a:t>
            </a:r>
            <a:r>
              <a:rPr lang="en-US" altLang="zh-TW" dirty="0" smtClean="0">
                <a:latin typeface="微軟正黑體" panose="020B0604030504040204" pitchFamily="34" charset="-120"/>
                <a:ea typeface="微軟正黑體" panose="020B0604030504040204" pitchFamily="34" charset="-120"/>
              </a:rPr>
              <a:t>CLI</a:t>
            </a:r>
          </a:p>
          <a:p>
            <a:pPr lvl="2"/>
            <a:r>
              <a:rPr lang="zh-TW" altLang="zh-TW" sz="1500" dirty="0" smtClean="0">
                <a:latin typeface="微軟正黑體" panose="020B0604030504040204" pitchFamily="34" charset="-120"/>
                <a:ea typeface="微軟正黑體" panose="020B0604030504040204" pitchFamily="34" charset="-120"/>
              </a:rPr>
              <a:t>dotnet </a:t>
            </a:r>
            <a:r>
              <a:rPr lang="zh-TW" altLang="zh-TW" sz="1500" dirty="0">
                <a:latin typeface="微軟正黑體" panose="020B0604030504040204" pitchFamily="34" charset="-120"/>
                <a:ea typeface="微軟正黑體" panose="020B0604030504040204" pitchFamily="34" charset="-120"/>
              </a:rPr>
              <a:t>new -t web </a:t>
            </a:r>
            <a:endParaRPr lang="en-US" altLang="zh-TW" sz="1500" dirty="0" smtClean="0">
              <a:latin typeface="微軟正黑體" panose="020B0604030504040204" pitchFamily="34" charset="-120"/>
              <a:ea typeface="微軟正黑體" panose="020B0604030504040204" pitchFamily="34" charset="-120"/>
            </a:endParaRPr>
          </a:p>
          <a:p>
            <a:pPr lvl="2"/>
            <a:r>
              <a:rPr lang="zh-TW" altLang="en-US" sz="1500" dirty="0" smtClean="0">
                <a:latin typeface="微軟正黑體" panose="020B0604030504040204" pitchFamily="34" charset="-120"/>
                <a:ea typeface="微軟正黑體" panose="020B0604030504040204" pitchFamily="34" charset="-120"/>
              </a:rPr>
              <a:t>可透過此指令建立完整的 </a:t>
            </a:r>
            <a:r>
              <a:rPr lang="en-US" altLang="zh-TW" sz="1500" dirty="0" smtClean="0">
                <a:latin typeface="微軟正黑體" panose="020B0604030504040204" pitchFamily="34" charset="-120"/>
                <a:ea typeface="微軟正黑體" panose="020B0604030504040204" pitchFamily="34" charset="-120"/>
              </a:rPr>
              <a:t>ASP.NET Core Web App </a:t>
            </a:r>
            <a:r>
              <a:rPr lang="zh-TW" altLang="en-US" sz="1500" dirty="0" smtClean="0">
                <a:latin typeface="微軟正黑體" panose="020B0604030504040204" pitchFamily="34" charset="-120"/>
                <a:ea typeface="微軟正黑體" panose="020B0604030504040204" pitchFamily="34" charset="-120"/>
              </a:rPr>
              <a:t>的架構範本</a:t>
            </a:r>
            <a:endParaRPr lang="en-US" altLang="zh-TW" sz="1500" dirty="0" smtClean="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a:stretch>
            <a:fillRect/>
          </a:stretch>
        </p:blipFill>
        <p:spPr>
          <a:xfrm>
            <a:off x="8250308" y="2898988"/>
            <a:ext cx="2901509" cy="3860686"/>
          </a:xfrm>
          <a:prstGeom prst="rect">
            <a:avLst/>
          </a:prstGeom>
        </p:spPr>
      </p:pic>
      <p:pic>
        <p:nvPicPr>
          <p:cNvPr id="9" name="圖片 8"/>
          <p:cNvPicPr>
            <a:picLocks noChangeAspect="1"/>
          </p:cNvPicPr>
          <p:nvPr/>
        </p:nvPicPr>
        <p:blipFill>
          <a:blip r:embed="rId3"/>
          <a:stretch>
            <a:fillRect/>
          </a:stretch>
        </p:blipFill>
        <p:spPr>
          <a:xfrm>
            <a:off x="1972233" y="3517111"/>
            <a:ext cx="3809961" cy="3281307"/>
          </a:xfrm>
          <a:prstGeom prst="rect">
            <a:avLst/>
          </a:prstGeom>
        </p:spPr>
      </p:pic>
      <p:pic>
        <p:nvPicPr>
          <p:cNvPr id="11" name="圖片 10"/>
          <p:cNvPicPr>
            <a:picLocks noChangeAspect="1"/>
          </p:cNvPicPr>
          <p:nvPr/>
        </p:nvPicPr>
        <p:blipFill>
          <a:blip r:embed="rId4"/>
          <a:stretch>
            <a:fillRect/>
          </a:stretch>
        </p:blipFill>
        <p:spPr>
          <a:xfrm>
            <a:off x="1955150" y="2874530"/>
            <a:ext cx="4648200" cy="581025"/>
          </a:xfrm>
          <a:prstGeom prst="rect">
            <a:avLst/>
          </a:prstGeom>
        </p:spPr>
      </p:pic>
    </p:spTree>
    <p:extLst>
      <p:ext uri="{BB962C8B-B14F-4D97-AF65-F5344CB8AC3E}">
        <p14:creationId xmlns:p14="http://schemas.microsoft.com/office/powerpoint/2010/main" val="10658772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Docker for </a:t>
            </a:r>
            <a:r>
              <a:rPr lang="en-US" altLang="zh-TW" dirty="0" smtClean="0">
                <a:latin typeface="微軟正黑體" panose="020B0604030504040204" pitchFamily="34" charset="-120"/>
                <a:ea typeface="微軟正黑體" panose="020B0604030504040204" pitchFamily="34" charset="-120"/>
              </a:rPr>
              <a:t>Windows and MAC</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432560"/>
            <a:ext cx="10131425" cy="5338811"/>
          </a:xfrm>
        </p:spPr>
        <p:txBody>
          <a:bodyPr anchor="t">
            <a:normAutofit fontScale="92500" lnSpcReduction="10000"/>
          </a:bodyPr>
          <a:lstStyle/>
          <a:p>
            <a:r>
              <a:rPr lang="en-US" altLang="zh-TW" dirty="0" smtClean="0">
                <a:latin typeface="微軟正黑體" panose="020B0604030504040204" pitchFamily="34" charset="-120"/>
                <a:ea typeface="微軟正黑體" panose="020B0604030504040204" pitchFamily="34" charset="-120"/>
              </a:rPr>
              <a:t>Docker </a:t>
            </a:r>
            <a:r>
              <a:rPr lang="en-US" altLang="zh-TW" dirty="0">
                <a:latin typeface="微軟正黑體" panose="020B0604030504040204" pitchFamily="34" charset="-120"/>
                <a:ea typeface="微軟正黑體" panose="020B0604030504040204" pitchFamily="34" charset="-120"/>
              </a:rPr>
              <a:t>for </a:t>
            </a:r>
            <a:r>
              <a:rPr lang="en-US" altLang="zh-TW" dirty="0" smtClean="0">
                <a:latin typeface="微軟正黑體" panose="020B0604030504040204" pitchFamily="34" charset="-120"/>
                <a:ea typeface="微軟正黑體" panose="020B0604030504040204" pitchFamily="34" charset="-120"/>
              </a:rPr>
              <a:t>Windows</a:t>
            </a:r>
          </a:p>
          <a:p>
            <a:pPr lvl="1"/>
            <a:r>
              <a:rPr lang="en-US" altLang="zh-TW" dirty="0">
                <a:latin typeface="微軟正黑體" panose="020B0604030504040204" pitchFamily="34" charset="-120"/>
                <a:ea typeface="微軟正黑體" panose="020B0604030504040204" pitchFamily="34" charset="-120"/>
              </a:rPr>
              <a:t>D</a:t>
            </a:r>
            <a:r>
              <a:rPr lang="en-US" altLang="zh-TW" dirty="0" smtClean="0">
                <a:latin typeface="微軟正黑體" panose="020B0604030504040204" pitchFamily="34" charset="-120"/>
                <a:ea typeface="微軟正黑體" panose="020B0604030504040204" pitchFamily="34" charset="-120"/>
              </a:rPr>
              <a:t>ocker </a:t>
            </a:r>
            <a:r>
              <a:rPr lang="zh-TW" altLang="en-US" dirty="0" smtClean="0">
                <a:latin typeface="微軟正黑體" panose="020B0604030504040204" pitchFamily="34" charset="-120"/>
                <a:ea typeface="微軟正黑體" panose="020B0604030504040204" pitchFamily="34" charset="-120"/>
              </a:rPr>
              <a:t>公司正式</a:t>
            </a:r>
            <a:r>
              <a:rPr lang="zh-TW" altLang="en-US" dirty="0">
                <a:latin typeface="微軟正黑體" panose="020B0604030504040204" pitchFamily="34" charset="-120"/>
                <a:ea typeface="微軟正黑體" panose="020B0604030504040204" pitchFamily="34" charset="-120"/>
              </a:rPr>
              <a:t>推出全新的 </a:t>
            </a:r>
            <a:r>
              <a:rPr lang="en-US" altLang="zh-TW" dirty="0">
                <a:latin typeface="微軟正黑體" panose="020B0604030504040204" pitchFamily="34" charset="-120"/>
                <a:ea typeface="微軟正黑體" panose="020B0604030504040204" pitchFamily="34" charset="-120"/>
              </a:rPr>
              <a:t>Docker for Windows </a:t>
            </a:r>
            <a:r>
              <a:rPr lang="zh-TW" altLang="en-US" dirty="0">
                <a:latin typeface="微軟正黑體" panose="020B0604030504040204" pitchFamily="34" charset="-120"/>
                <a:ea typeface="微軟正黑體" panose="020B0604030504040204" pitchFamily="34" charset="-120"/>
              </a:rPr>
              <a:t>版本</a:t>
            </a:r>
            <a:r>
              <a:rPr lang="zh-TW" altLang="en-US" dirty="0" smtClean="0">
                <a:latin typeface="微軟正黑體" panose="020B0604030504040204" pitchFamily="34" charset="-120"/>
                <a:ea typeface="微軟正黑體" panose="020B0604030504040204" pitchFamily="34" charset="-120"/>
              </a:rPr>
              <a:t>，本</a:t>
            </a:r>
            <a:r>
              <a:rPr lang="zh-TW" altLang="en-US" dirty="0">
                <a:latin typeface="微軟正黑體" panose="020B0604030504040204" pitchFamily="34" charset="-120"/>
                <a:ea typeface="微軟正黑體" panose="020B0604030504040204" pitchFamily="34" charset="-120"/>
              </a:rPr>
              <a:t>次推出的版本是個原生 </a:t>
            </a:r>
            <a:r>
              <a:rPr lang="en-US" altLang="zh-TW" dirty="0">
                <a:latin typeface="微軟正黑體" panose="020B0604030504040204" pitchFamily="34" charset="-120"/>
                <a:ea typeface="微軟正黑體" panose="020B0604030504040204" pitchFamily="34" charset="-120"/>
              </a:rPr>
              <a:t>Windows </a:t>
            </a:r>
            <a:r>
              <a:rPr lang="zh-TW" altLang="en-US" dirty="0" smtClean="0">
                <a:latin typeface="微軟正黑體" panose="020B0604030504040204" pitchFamily="34" charset="-120"/>
                <a:ea typeface="微軟正黑體" panose="020B0604030504040204" pitchFamily="34" charset="-120"/>
              </a:rPr>
              <a:t>應用程式</a:t>
            </a:r>
            <a:endParaRPr lang="en-US" altLang="zh-TW" dirty="0" smtClean="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不再需要借助 </a:t>
            </a:r>
            <a:r>
              <a:rPr lang="en-US" altLang="zh-TW" dirty="0" err="1">
                <a:latin typeface="微軟正黑體" panose="020B0604030504040204" pitchFamily="34" charset="-120"/>
                <a:ea typeface="微軟正黑體" panose="020B0604030504040204" pitchFamily="34" charset="-120"/>
              </a:rPr>
              <a:t>VirtualBox</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Docker Toolbox</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boot2docker </a:t>
            </a:r>
            <a:r>
              <a:rPr lang="zh-TW" altLang="en-US" dirty="0">
                <a:latin typeface="微軟正黑體" panose="020B0604030504040204" pitchFamily="34" charset="-120"/>
                <a:ea typeface="微軟正黑體" panose="020B0604030504040204" pitchFamily="34" charset="-120"/>
              </a:rPr>
              <a:t>或其他工具就可以執行，只要你的 </a:t>
            </a:r>
            <a:r>
              <a:rPr lang="en-US" altLang="zh-TW" dirty="0">
                <a:latin typeface="微軟正黑體" panose="020B0604030504040204" pitchFamily="34" charset="-120"/>
                <a:ea typeface="微軟正黑體" panose="020B0604030504040204" pitchFamily="34" charset="-120"/>
              </a:rPr>
              <a:t>Windows </a:t>
            </a:r>
            <a:r>
              <a:rPr lang="zh-TW" altLang="en-US" dirty="0">
                <a:latin typeface="微軟正黑體" panose="020B0604030504040204" pitchFamily="34" charset="-120"/>
                <a:ea typeface="微軟正黑體" panose="020B0604030504040204" pitchFamily="34" charset="-120"/>
              </a:rPr>
              <a:t>作業系統是 </a:t>
            </a:r>
            <a:r>
              <a:rPr lang="en-US" altLang="zh-TW" dirty="0">
                <a:latin typeface="微軟正黑體" panose="020B0604030504040204" pitchFamily="34" charset="-120"/>
                <a:ea typeface="微軟正黑體" panose="020B0604030504040204" pitchFamily="34" charset="-120"/>
              </a:rPr>
              <a:t>Windows 10 </a:t>
            </a:r>
            <a:r>
              <a:rPr lang="zh-TW" altLang="en-US" dirty="0">
                <a:latin typeface="微軟正黑體" panose="020B0604030504040204" pitchFamily="34" charset="-120"/>
                <a:ea typeface="微軟正黑體" panose="020B0604030504040204" pitchFamily="34" charset="-120"/>
              </a:rPr>
              <a:t>專業版或企業版 </a:t>
            </a:r>
            <a:r>
              <a:rPr lang="en-US" altLang="zh-TW" dirty="0">
                <a:latin typeface="微軟正黑體" panose="020B0604030504040204" pitchFamily="34" charset="-120"/>
                <a:ea typeface="微軟正黑體" panose="020B0604030504040204" pitchFamily="34" charset="-120"/>
              </a:rPr>
              <a:t>(64-bit)</a:t>
            </a:r>
            <a:r>
              <a:rPr lang="zh-TW" altLang="en-US" dirty="0">
                <a:latin typeface="微軟正黑體" panose="020B0604030504040204" pitchFamily="34" charset="-120"/>
                <a:ea typeface="微軟正黑體" panose="020B0604030504040204" pitchFamily="34" charset="-120"/>
              </a:rPr>
              <a:t>，並在安裝 </a:t>
            </a:r>
            <a:r>
              <a:rPr lang="en-US" altLang="zh-TW" dirty="0">
                <a:latin typeface="微軟正黑體" panose="020B0604030504040204" pitchFamily="34" charset="-120"/>
                <a:ea typeface="微軟正黑體" panose="020B0604030504040204" pitchFamily="34" charset="-120"/>
              </a:rPr>
              <a:t>Hyper-V </a:t>
            </a:r>
            <a:r>
              <a:rPr lang="zh-TW" altLang="en-US" dirty="0">
                <a:latin typeface="微軟正黑體" panose="020B0604030504040204" pitchFamily="34" charset="-120"/>
                <a:ea typeface="微軟正黑體" panose="020B0604030504040204" pitchFamily="34" charset="-120"/>
              </a:rPr>
              <a:t>功能之後即可進行安裝與</a:t>
            </a:r>
            <a:r>
              <a:rPr lang="zh-TW" altLang="en-US" dirty="0" smtClean="0">
                <a:latin typeface="微軟正黑體" panose="020B0604030504040204" pitchFamily="34" charset="-120"/>
                <a:ea typeface="微軟正黑體" panose="020B0604030504040204" pitchFamily="34" charset="-120"/>
              </a:rPr>
              <a:t>設定</a:t>
            </a:r>
            <a:endParaRPr lang="en-US" altLang="zh-TW" dirty="0" smtClean="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提供原生</a:t>
            </a:r>
            <a:r>
              <a:rPr lang="en-US" altLang="zh-TW" dirty="0" smtClean="0">
                <a:latin typeface="微軟正黑體" panose="020B0604030504040204" pitchFamily="34" charset="-120"/>
                <a:ea typeface="微軟正黑體" panose="020B0604030504040204" pitchFamily="34" charset="-120"/>
              </a:rPr>
              <a:t>Windows</a:t>
            </a:r>
            <a:r>
              <a:rPr lang="zh-TW" altLang="en-US" dirty="0" smtClean="0">
                <a:latin typeface="微軟正黑體" panose="020B0604030504040204" pitchFamily="34" charset="-120"/>
                <a:ea typeface="微軟正黑體" panose="020B0604030504040204" pitchFamily="34" charset="-120"/>
              </a:rPr>
              <a:t>使用者</a:t>
            </a:r>
            <a:r>
              <a:rPr lang="zh-TW" altLang="en-US" dirty="0">
                <a:latin typeface="微軟正黑體" panose="020B0604030504040204" pitchFamily="34" charset="-120"/>
                <a:ea typeface="微軟正黑體" panose="020B0604030504040204" pitchFamily="34" charset="-120"/>
              </a:rPr>
              <a:t>操作介面、及自動更新功能給使用者，而</a:t>
            </a:r>
            <a:r>
              <a:rPr lang="en-US" altLang="zh-TW" dirty="0">
                <a:latin typeface="微軟正黑體" panose="020B0604030504040204" pitchFamily="34" charset="-120"/>
                <a:ea typeface="微軟正黑體" panose="020B0604030504040204" pitchFamily="34" charset="-120"/>
              </a:rPr>
              <a:t>Docker</a:t>
            </a:r>
            <a:r>
              <a:rPr lang="zh-TW" altLang="en-US" dirty="0">
                <a:latin typeface="微軟正黑體" panose="020B0604030504040204" pitchFamily="34" charset="-120"/>
                <a:ea typeface="微軟正黑體" panose="020B0604030504040204" pitchFamily="34" charset="-120"/>
              </a:rPr>
              <a:t>工具組內則包含了</a:t>
            </a:r>
            <a:r>
              <a:rPr lang="en-US" altLang="zh-TW" dirty="0">
                <a:latin typeface="微軟正黑體" panose="020B0604030504040204" pitchFamily="34" charset="-120"/>
                <a:ea typeface="微軟正黑體" panose="020B0604030504040204" pitchFamily="34" charset="-120"/>
              </a:rPr>
              <a:t>Docker</a:t>
            </a:r>
            <a:r>
              <a:rPr lang="zh-TW" altLang="en-US" dirty="0">
                <a:latin typeface="微軟正黑體" panose="020B0604030504040204" pitchFamily="34" charset="-120"/>
                <a:ea typeface="微軟正黑體" panose="020B0604030504040204" pitchFamily="34" charset="-120"/>
              </a:rPr>
              <a:t>命令列、</a:t>
            </a:r>
            <a:r>
              <a:rPr lang="en-US" altLang="zh-TW" dirty="0">
                <a:latin typeface="微軟正黑體" panose="020B0604030504040204" pitchFamily="34" charset="-120"/>
                <a:ea typeface="微軟正黑體" panose="020B0604030504040204" pitchFamily="34" charset="-120"/>
              </a:rPr>
              <a:t>Docker Compose</a:t>
            </a:r>
            <a:r>
              <a:rPr lang="zh-TW" altLang="en-US" dirty="0">
                <a:latin typeface="微軟正黑體" panose="020B0604030504040204" pitchFamily="34" charset="-120"/>
                <a:ea typeface="微軟正黑體" panose="020B0604030504040204" pitchFamily="34" charset="-120"/>
              </a:rPr>
              <a:t>及</a:t>
            </a:r>
            <a:r>
              <a:rPr lang="en-US" altLang="zh-TW" dirty="0">
                <a:latin typeface="微軟正黑體" panose="020B0604030504040204" pitchFamily="34" charset="-120"/>
                <a:ea typeface="微軟正黑體" panose="020B0604030504040204" pitchFamily="34" charset="-120"/>
              </a:rPr>
              <a:t>Docker Notary</a:t>
            </a:r>
            <a:r>
              <a:rPr lang="zh-TW" altLang="en-US" dirty="0">
                <a:latin typeface="微軟正黑體" panose="020B0604030504040204" pitchFamily="34" charset="-120"/>
                <a:ea typeface="微軟正黑體" panose="020B0604030504040204" pitchFamily="34" charset="-120"/>
              </a:rPr>
              <a:t>命令</a:t>
            </a:r>
            <a:r>
              <a:rPr lang="zh-TW" altLang="en-US" dirty="0" smtClean="0">
                <a:latin typeface="微軟正黑體" panose="020B0604030504040204" pitchFamily="34" charset="-120"/>
                <a:ea typeface="微軟正黑體" panose="020B0604030504040204" pitchFamily="34" charset="-120"/>
              </a:rPr>
              <a:t>列</a:t>
            </a:r>
            <a:endParaRPr lang="en-US" altLang="zh-TW" dirty="0" smtClean="0">
              <a:latin typeface="微軟正黑體" panose="020B0604030504040204" pitchFamily="34" charset="-120"/>
              <a:ea typeface="微軟正黑體" panose="020B0604030504040204" pitchFamily="34" charset="-120"/>
            </a:endParaRPr>
          </a:p>
          <a:p>
            <a:pPr lvl="1"/>
            <a:r>
              <a:rPr lang="en-US" altLang="zh-TW" dirty="0">
                <a:latin typeface="微軟正黑體" panose="020B0604030504040204" pitchFamily="34" charset="-120"/>
                <a:ea typeface="微軟正黑體" panose="020B0604030504040204" pitchFamily="34" charset="-120"/>
              </a:rPr>
              <a:t>You have two options for installing Docker on </a:t>
            </a:r>
            <a:r>
              <a:rPr lang="en-US" altLang="zh-TW" dirty="0" smtClean="0">
                <a:latin typeface="微軟正黑體" panose="020B0604030504040204" pitchFamily="34" charset="-120"/>
                <a:ea typeface="微軟正黑體" panose="020B0604030504040204" pitchFamily="34" charset="-120"/>
              </a:rPr>
              <a:t>Windows</a:t>
            </a:r>
            <a:endParaRPr lang="en-US" altLang="zh-TW" dirty="0">
              <a:latin typeface="微軟正黑體" panose="020B0604030504040204" pitchFamily="34" charset="-120"/>
              <a:ea typeface="微軟正黑體" panose="020B0604030504040204" pitchFamily="34" charset="-120"/>
            </a:endParaRPr>
          </a:p>
          <a:p>
            <a:pPr lvl="2"/>
            <a:r>
              <a:rPr lang="en-US" altLang="zh-TW" dirty="0">
                <a:latin typeface="微軟正黑體" panose="020B0604030504040204" pitchFamily="34" charset="-120"/>
                <a:ea typeface="微軟正黑體" panose="020B0604030504040204" pitchFamily="34" charset="-120"/>
              </a:rPr>
              <a:t>Docker for </a:t>
            </a:r>
            <a:r>
              <a:rPr lang="en-US" altLang="zh-TW" dirty="0" smtClean="0">
                <a:latin typeface="微軟正黑體" panose="020B0604030504040204" pitchFamily="34" charset="-120"/>
                <a:ea typeface="微軟正黑體" panose="020B0604030504040204" pitchFamily="34" charset="-120"/>
              </a:rPr>
              <a:t>Windows</a:t>
            </a:r>
            <a:r>
              <a:rPr lang="zh-TW" altLang="en-US" dirty="0" smtClean="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適用於 </a:t>
            </a:r>
            <a:r>
              <a:rPr lang="en-US" altLang="zh-TW" dirty="0">
                <a:latin typeface="微軟正黑體" panose="020B0604030504040204" pitchFamily="34" charset="-120"/>
                <a:ea typeface="微軟正黑體" panose="020B0604030504040204" pitchFamily="34" charset="-120"/>
              </a:rPr>
              <a:t>Windows </a:t>
            </a:r>
            <a:r>
              <a:rPr lang="en-US" altLang="zh-TW" dirty="0" smtClean="0">
                <a:latin typeface="微軟正黑體" panose="020B0604030504040204" pitchFamily="34" charset="-120"/>
                <a:ea typeface="微軟正黑體" panose="020B0604030504040204" pitchFamily="34" charset="-120"/>
              </a:rPr>
              <a:t>10</a:t>
            </a:r>
            <a:r>
              <a:rPr lang="zh-TW" altLang="en-US" dirty="0" smtClean="0">
                <a:latin typeface="微軟正黑體" panose="020B0604030504040204" pitchFamily="34" charset="-120"/>
                <a:ea typeface="微軟正黑體" panose="020B0604030504040204" pitchFamily="34" charset="-120"/>
              </a:rPr>
              <a:t> 以上</a:t>
            </a:r>
            <a:r>
              <a:rPr lang="en-US" altLang="zh-TW" dirty="0" smtClean="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lvl="3"/>
            <a:r>
              <a:rPr lang="en-US" altLang="zh-TW" dirty="0">
                <a:latin typeface="微軟正黑體" panose="020B0604030504040204" pitchFamily="34" charset="-120"/>
                <a:ea typeface="微軟正黑體" panose="020B0604030504040204" pitchFamily="34" charset="-120"/>
              </a:rPr>
              <a:t>https://docs.docker.com/docker-for-windows/</a:t>
            </a:r>
          </a:p>
          <a:p>
            <a:pPr lvl="2"/>
            <a:r>
              <a:rPr lang="en-US" altLang="zh-TW" dirty="0">
                <a:latin typeface="微軟正黑體" panose="020B0604030504040204" pitchFamily="34" charset="-120"/>
                <a:ea typeface="微軟正黑體" panose="020B0604030504040204" pitchFamily="34" charset="-120"/>
              </a:rPr>
              <a:t>Docker </a:t>
            </a:r>
            <a:r>
              <a:rPr lang="en-US" altLang="zh-TW" dirty="0" smtClean="0">
                <a:latin typeface="微軟正黑體" panose="020B0604030504040204" pitchFamily="34" charset="-120"/>
                <a:ea typeface="微軟正黑體" panose="020B0604030504040204" pitchFamily="34" charset="-120"/>
              </a:rPr>
              <a:t>Toolbox (</a:t>
            </a:r>
            <a:r>
              <a:rPr lang="zh-TW" altLang="en-US" dirty="0" smtClean="0">
                <a:latin typeface="微軟正黑體" panose="020B0604030504040204" pitchFamily="34" charset="-120"/>
                <a:ea typeface="微軟正黑體" panose="020B0604030504040204" pitchFamily="34" charset="-120"/>
              </a:rPr>
              <a:t>適用於 </a:t>
            </a:r>
            <a:r>
              <a:rPr lang="en-US" altLang="zh-TW" dirty="0" smtClean="0">
                <a:latin typeface="微軟正黑體" panose="020B0604030504040204" pitchFamily="34" charset="-120"/>
                <a:ea typeface="微軟正黑體" panose="020B0604030504040204" pitchFamily="34" charset="-120"/>
              </a:rPr>
              <a:t>Windows 10</a:t>
            </a:r>
            <a:r>
              <a:rPr lang="zh-TW" altLang="en-US" dirty="0" smtClean="0">
                <a:latin typeface="微軟正黑體" panose="020B0604030504040204" pitchFamily="34" charset="-120"/>
                <a:ea typeface="微軟正黑體" panose="020B0604030504040204" pitchFamily="34" charset="-120"/>
              </a:rPr>
              <a:t> 以下</a:t>
            </a:r>
            <a:r>
              <a:rPr lang="en-US" altLang="zh-TW" dirty="0" smtClean="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lvl="3"/>
            <a:r>
              <a:rPr lang="en-US" altLang="zh-TW" dirty="0">
                <a:latin typeface="微軟正黑體" panose="020B0604030504040204" pitchFamily="34" charset="-120"/>
                <a:ea typeface="微軟正黑體" panose="020B0604030504040204" pitchFamily="34" charset="-120"/>
              </a:rPr>
              <a:t>https://docs.docker.com/toolbox/toolbox_install_windows</a:t>
            </a:r>
            <a:r>
              <a:rPr lang="en-US" altLang="zh-TW" dirty="0" smtClean="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Docker for Mac</a:t>
            </a:r>
          </a:p>
          <a:p>
            <a:pPr lvl="1"/>
            <a:r>
              <a:rPr lang="en-US" altLang="zh-TW" dirty="0">
                <a:latin typeface="微軟正黑體" panose="020B0604030504040204" pitchFamily="34" charset="-120"/>
                <a:ea typeface="微軟正黑體" panose="020B0604030504040204" pitchFamily="34" charset="-120"/>
              </a:rPr>
              <a:t>You have two options for installing Docker on </a:t>
            </a:r>
            <a:r>
              <a:rPr lang="en-US" altLang="zh-TW" dirty="0" smtClean="0">
                <a:latin typeface="微軟正黑體" panose="020B0604030504040204" pitchFamily="34" charset="-120"/>
                <a:ea typeface="微軟正黑體" panose="020B0604030504040204" pitchFamily="34" charset="-120"/>
              </a:rPr>
              <a:t>Mac</a:t>
            </a:r>
            <a:endParaRPr lang="en-US" altLang="zh-TW" dirty="0">
              <a:latin typeface="微軟正黑體" panose="020B0604030504040204" pitchFamily="34" charset="-120"/>
              <a:ea typeface="微軟正黑體" panose="020B0604030504040204" pitchFamily="34" charset="-120"/>
            </a:endParaRPr>
          </a:p>
          <a:p>
            <a:pPr lvl="2"/>
            <a:r>
              <a:rPr lang="en-US" altLang="zh-TW" dirty="0">
                <a:latin typeface="微軟正黑體" panose="020B0604030504040204" pitchFamily="34" charset="-120"/>
                <a:ea typeface="微軟正黑體" panose="020B0604030504040204" pitchFamily="34" charset="-120"/>
              </a:rPr>
              <a:t>Docker for Mac</a:t>
            </a:r>
          </a:p>
          <a:p>
            <a:pPr lvl="3"/>
            <a:r>
              <a:rPr lang="en-US" altLang="zh-TW" dirty="0">
                <a:latin typeface="微軟正黑體" panose="020B0604030504040204" pitchFamily="34" charset="-120"/>
                <a:ea typeface="微軟正黑體" panose="020B0604030504040204" pitchFamily="34" charset="-120"/>
              </a:rPr>
              <a:t>https://docs.docker.com/engine/installation/mac/#docker-for-mac</a:t>
            </a:r>
          </a:p>
          <a:p>
            <a:pPr lvl="2"/>
            <a:r>
              <a:rPr lang="en-US" altLang="zh-TW" dirty="0">
                <a:latin typeface="微軟正黑體" panose="020B0604030504040204" pitchFamily="34" charset="-120"/>
                <a:ea typeface="微軟正黑體" panose="020B0604030504040204" pitchFamily="34" charset="-120"/>
              </a:rPr>
              <a:t>Docker Toolbox</a:t>
            </a:r>
          </a:p>
          <a:p>
            <a:pPr lvl="3"/>
            <a:r>
              <a:rPr lang="en-US" altLang="zh-TW" dirty="0">
                <a:latin typeface="微軟正黑體" panose="020B0604030504040204" pitchFamily="34" charset="-120"/>
                <a:ea typeface="微軟正黑體" panose="020B0604030504040204" pitchFamily="34" charset="-120"/>
              </a:rPr>
              <a:t>https://docs.docker.com/engine/installation/mac/#</a:t>
            </a:r>
            <a:r>
              <a:rPr lang="en-US" altLang="zh-TW" dirty="0" smtClean="0">
                <a:latin typeface="微軟正黑體" panose="020B0604030504040204" pitchFamily="34" charset="-120"/>
                <a:ea typeface="微軟正黑體" panose="020B0604030504040204" pitchFamily="34" charset="-120"/>
              </a:rPr>
              <a:t>docker-toolbox</a:t>
            </a:r>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8448" y="2961482"/>
            <a:ext cx="4987056" cy="3850529"/>
          </a:xfrm>
          <a:prstGeom prst="rect">
            <a:avLst/>
          </a:prstGeom>
        </p:spPr>
      </p:pic>
    </p:spTree>
    <p:extLst>
      <p:ext uri="{BB962C8B-B14F-4D97-AF65-F5344CB8AC3E}">
        <p14:creationId xmlns:p14="http://schemas.microsoft.com/office/powerpoint/2010/main" val="7616110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9852213" y="35858"/>
            <a:ext cx="2308548" cy="4157868"/>
          </a:xfrm>
          <a:prstGeom prst="rect">
            <a:avLst/>
          </a:prstGeom>
        </p:spPr>
      </p:pic>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Docker for Windows</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432561"/>
            <a:ext cx="10131425" cy="4358640"/>
          </a:xfrm>
        </p:spPr>
        <p:txBody>
          <a:bodyPr anchor="t"/>
          <a:lstStyle/>
          <a:p>
            <a:r>
              <a:rPr lang="en-US" altLang="zh-TW" dirty="0" smtClean="0">
                <a:latin typeface="微軟正黑體" panose="020B0604030504040204" pitchFamily="34" charset="-120"/>
                <a:ea typeface="微軟正黑體" panose="020B0604030504040204" pitchFamily="34" charset="-120"/>
              </a:rPr>
              <a:t>Download </a:t>
            </a:r>
            <a:r>
              <a:rPr lang="en-US" altLang="zh-TW" dirty="0">
                <a:latin typeface="微軟正黑體" panose="020B0604030504040204" pitchFamily="34" charset="-120"/>
                <a:ea typeface="微軟正黑體" panose="020B0604030504040204" pitchFamily="34" charset="-120"/>
              </a:rPr>
              <a:t>and Install Docker for </a:t>
            </a:r>
            <a:r>
              <a:rPr lang="en-US" altLang="zh-TW" dirty="0" smtClean="0">
                <a:latin typeface="微軟正黑體" panose="020B0604030504040204" pitchFamily="34" charset="-120"/>
                <a:ea typeface="微軟正黑體" panose="020B0604030504040204" pitchFamily="34" charset="-120"/>
              </a:rPr>
              <a:t>Windows</a:t>
            </a:r>
          </a:p>
          <a:p>
            <a:pPr lvl="1"/>
            <a:r>
              <a:rPr lang="en-US" altLang="zh-TW" dirty="0">
                <a:latin typeface="微軟正黑體" panose="020B0604030504040204" pitchFamily="34" charset="-120"/>
                <a:ea typeface="微軟正黑體" panose="020B0604030504040204" pitchFamily="34" charset="-120"/>
              </a:rPr>
              <a:t>https://docs.docker.com/docker-for-windows/</a:t>
            </a:r>
            <a:endParaRPr lang="en-US" altLang="zh-TW" dirty="0" smtClean="0">
              <a:latin typeface="微軟正黑體" panose="020B0604030504040204" pitchFamily="34" charset="-120"/>
              <a:ea typeface="微軟正黑體" panose="020B0604030504040204" pitchFamily="34" charset="-120"/>
            </a:endParaRPr>
          </a:p>
          <a:p>
            <a:pPr lvl="1"/>
            <a:r>
              <a:rPr lang="en-US" altLang="zh-TW" dirty="0">
                <a:latin typeface="微軟正黑體" panose="020B0604030504040204" pitchFamily="34" charset="-120"/>
                <a:ea typeface="微軟正黑體" panose="020B0604030504040204" pitchFamily="34" charset="-120"/>
              </a:rPr>
              <a:t>http://blog.miniasp.com/post/2016/08/01/Docker-for-Windows-1-12-Released.aspx</a:t>
            </a:r>
            <a:endParaRPr lang="en-US" altLang="zh-TW" dirty="0" smtClean="0">
              <a:latin typeface="微軟正黑體" panose="020B0604030504040204" pitchFamily="34" charset="-120"/>
              <a:ea typeface="微軟正黑體" panose="020B0604030504040204" pitchFamily="34" charset="-120"/>
            </a:endParaRPr>
          </a:p>
          <a:p>
            <a:r>
              <a:rPr lang="en-US" altLang="zh-TW" dirty="0" smtClean="0">
                <a:latin typeface="微軟正黑體" panose="020B0604030504040204" pitchFamily="34" charset="-120"/>
                <a:ea typeface="微軟正黑體" panose="020B0604030504040204" pitchFamily="34" charset="-120"/>
              </a:rPr>
              <a:t>Requires </a:t>
            </a:r>
          </a:p>
          <a:p>
            <a:pPr lvl="1"/>
            <a:r>
              <a:rPr lang="en-US" altLang="zh-TW" dirty="0" smtClean="0">
                <a:latin typeface="微軟正黑體" panose="020B0604030504040204" pitchFamily="34" charset="-120"/>
                <a:ea typeface="微軟正黑體" panose="020B0604030504040204" pitchFamily="34" charset="-120"/>
              </a:rPr>
              <a:t>64bit </a:t>
            </a:r>
            <a:r>
              <a:rPr lang="en-US" altLang="zh-TW" dirty="0">
                <a:latin typeface="微軟正黑體" panose="020B0604030504040204" pitchFamily="34" charset="-120"/>
                <a:ea typeface="微軟正黑體" panose="020B0604030504040204" pitchFamily="34" charset="-120"/>
              </a:rPr>
              <a:t>Windows 10 </a:t>
            </a:r>
            <a:r>
              <a:rPr lang="en-US" altLang="zh-TW" dirty="0" smtClean="0">
                <a:latin typeface="微軟正黑體" panose="020B0604030504040204" pitchFamily="34" charset="-120"/>
                <a:ea typeface="微軟正黑體" panose="020B0604030504040204" pitchFamily="34" charset="-120"/>
              </a:rPr>
              <a:t>Pro, Enterprise </a:t>
            </a:r>
            <a:r>
              <a:rPr lang="en-US" altLang="zh-TW" dirty="0">
                <a:latin typeface="微軟正黑體" panose="020B0604030504040204" pitchFamily="34" charset="-120"/>
                <a:ea typeface="微軟正黑體" panose="020B0604030504040204" pitchFamily="34" charset="-120"/>
              </a:rPr>
              <a:t>and Education and Microsoft Hyper-V</a:t>
            </a:r>
            <a:endParaRPr lang="en-US" altLang="zh-TW" dirty="0" smtClean="0">
              <a:latin typeface="微軟正黑體" panose="020B0604030504040204" pitchFamily="34" charset="-120"/>
              <a:ea typeface="微軟正黑體" panose="020B0604030504040204" pitchFamily="34" charset="-120"/>
            </a:endParaRPr>
          </a:p>
          <a:p>
            <a:pPr lvl="1"/>
            <a:r>
              <a:rPr lang="en-US" altLang="zh-TW" dirty="0" smtClean="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1511 November update, Build 10586 or later</a:t>
            </a:r>
            <a:r>
              <a:rPr lang="en-US" altLang="zh-TW" dirty="0" smtClean="0">
                <a:latin typeface="微軟正黑體" panose="020B0604030504040204" pitchFamily="34" charset="-120"/>
                <a:ea typeface="微軟正黑體" panose="020B0604030504040204" pitchFamily="34" charset="-120"/>
              </a:rPr>
              <a:t>)</a:t>
            </a:r>
          </a:p>
          <a:p>
            <a:r>
              <a:rPr lang="en-US" altLang="zh-TW" dirty="0" smtClean="0">
                <a:latin typeface="微軟正黑體" panose="020B0604030504040204" pitchFamily="34" charset="-120"/>
                <a:ea typeface="微軟正黑體" panose="020B0604030504040204" pitchFamily="34" charset="-120"/>
              </a:rPr>
              <a:t>If Windows run on VMware</a:t>
            </a:r>
          </a:p>
          <a:p>
            <a:pPr lvl="1"/>
            <a:r>
              <a:rPr lang="en-US" altLang="zh-TW" dirty="0">
                <a:latin typeface="微軟正黑體" panose="020B0604030504040204" pitchFamily="34" charset="-120"/>
                <a:ea typeface="微軟正黑體" panose="020B0604030504040204" pitchFamily="34" charset="-120"/>
              </a:rPr>
              <a:t>4 GB RAM available minimum. Nested virtualization requires a good amount of </a:t>
            </a:r>
            <a:r>
              <a:rPr lang="en-US" altLang="zh-TW" dirty="0" smtClean="0">
                <a:latin typeface="微軟正黑體" panose="020B0604030504040204" pitchFamily="34" charset="-120"/>
                <a:ea typeface="微軟正黑體" panose="020B0604030504040204" pitchFamily="34" charset="-120"/>
              </a:rPr>
              <a:t>memory</a:t>
            </a:r>
            <a:endParaRPr lang="en-US" altLang="zh-TW" dirty="0">
              <a:latin typeface="微軟正黑體" panose="020B0604030504040204" pitchFamily="34" charset="-120"/>
              <a:ea typeface="微軟正黑體" panose="020B0604030504040204" pitchFamily="34" charset="-120"/>
            </a:endParaRPr>
          </a:p>
          <a:p>
            <a:pPr lvl="1"/>
            <a:r>
              <a:rPr lang="en-US" altLang="zh-TW" dirty="0">
                <a:latin typeface="微軟正黑體" panose="020B0604030504040204" pitchFamily="34" charset="-120"/>
                <a:ea typeface="微軟正黑體" panose="020B0604030504040204" pitchFamily="34" charset="-120"/>
              </a:rPr>
              <a:t>This feature is currently Intel-only. Intel VT-x is </a:t>
            </a:r>
            <a:r>
              <a:rPr lang="en-US" altLang="zh-TW" dirty="0" smtClean="0">
                <a:latin typeface="微軟正黑體" panose="020B0604030504040204" pitchFamily="34" charset="-120"/>
                <a:ea typeface="微軟正黑體" panose="020B0604030504040204" pitchFamily="34" charset="-120"/>
              </a:rPr>
              <a:t>required</a:t>
            </a:r>
            <a:endParaRPr lang="en-US" altLang="zh-TW" dirty="0">
              <a:latin typeface="微軟正黑體" panose="020B0604030504040204" pitchFamily="34" charset="-120"/>
              <a:ea typeface="微軟正黑體" panose="020B0604030504040204" pitchFamily="34" charset="-120"/>
            </a:endParaRPr>
          </a:p>
        </p:txBody>
      </p:sp>
      <p:sp>
        <p:nvSpPr>
          <p:cNvPr id="6" name="矩形 5"/>
          <p:cNvSpPr/>
          <p:nvPr/>
        </p:nvSpPr>
        <p:spPr>
          <a:xfrm>
            <a:off x="10762151" y="3872752"/>
            <a:ext cx="335280" cy="2851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8" name="圖片 7"/>
          <p:cNvPicPr>
            <a:picLocks noChangeAspect="1"/>
          </p:cNvPicPr>
          <p:nvPr/>
        </p:nvPicPr>
        <p:blipFill>
          <a:blip r:embed="rId3"/>
          <a:stretch>
            <a:fillRect/>
          </a:stretch>
        </p:blipFill>
        <p:spPr>
          <a:xfrm>
            <a:off x="1391919" y="4838204"/>
            <a:ext cx="5164978" cy="1957043"/>
          </a:xfrm>
          <a:prstGeom prst="rect">
            <a:avLst/>
          </a:prstGeom>
        </p:spPr>
      </p:pic>
    </p:spTree>
    <p:extLst>
      <p:ext uri="{BB962C8B-B14F-4D97-AF65-F5344CB8AC3E}">
        <p14:creationId xmlns:p14="http://schemas.microsoft.com/office/powerpoint/2010/main" val="12485886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131425" cy="770965"/>
          </a:xfrm>
        </p:spPr>
        <p:txBody>
          <a:bodyPr/>
          <a:lstStyle/>
          <a:p>
            <a:r>
              <a:rPr lang="zh-TW" altLang="en-US" dirty="0" smtClean="0">
                <a:latin typeface="微軟正黑體" panose="020B0604030504040204" pitchFamily="34" charset="-120"/>
                <a:ea typeface="微軟正黑體" panose="020B0604030504040204" pitchFamily="34" charset="-120"/>
              </a:rPr>
              <a:t>大</a:t>
            </a:r>
            <a:r>
              <a:rPr lang="zh-TW" altLang="en-US" dirty="0">
                <a:latin typeface="微軟正黑體" panose="020B0604030504040204" pitchFamily="34" charset="-120"/>
                <a:ea typeface="微軟正黑體" panose="020B0604030504040204" pitchFamily="34" charset="-120"/>
              </a:rPr>
              <a:t>綱</a:t>
            </a:r>
          </a:p>
        </p:txBody>
      </p:sp>
      <p:sp>
        <p:nvSpPr>
          <p:cNvPr id="3" name="內容版面配置區 2"/>
          <p:cNvSpPr>
            <a:spLocks noGrp="1"/>
          </p:cNvSpPr>
          <p:nvPr>
            <p:ph idx="1"/>
          </p:nvPr>
        </p:nvSpPr>
        <p:spPr>
          <a:xfrm>
            <a:off x="685801" y="1308847"/>
            <a:ext cx="10131425" cy="5549153"/>
          </a:xfrm>
        </p:spPr>
        <p:txBody>
          <a:bodyPr anchor="t">
            <a:normAutofit/>
          </a:bodyPr>
          <a:lstStyle/>
          <a:p>
            <a:r>
              <a:rPr lang="en-US" altLang="zh-TW" sz="1400" dirty="0" smtClean="0">
                <a:latin typeface="微軟正黑體" panose="020B0604030504040204" pitchFamily="34" charset="-120"/>
                <a:ea typeface="微軟正黑體" panose="020B0604030504040204" pitchFamily="34" charset="-120"/>
              </a:rPr>
              <a:t>Visual Studio</a:t>
            </a:r>
          </a:p>
          <a:p>
            <a:pPr lvl="1"/>
            <a:r>
              <a:rPr lang="en-US" altLang="zh-TW" sz="1400" dirty="0">
                <a:latin typeface="微軟正黑體" panose="020B0604030504040204" pitchFamily="34" charset="-120"/>
                <a:ea typeface="微軟正黑體" panose="020B0604030504040204" pitchFamily="34" charset="-120"/>
              </a:rPr>
              <a:t>Visual Studio 2015 (Professional </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Enterprise)</a:t>
            </a:r>
          </a:p>
          <a:p>
            <a:pPr lvl="1"/>
            <a:r>
              <a:rPr lang="en-US" altLang="zh-TW" sz="1400" dirty="0">
                <a:latin typeface="微軟正黑體" panose="020B0604030504040204" pitchFamily="34" charset="-120"/>
                <a:ea typeface="微軟正黑體" panose="020B0604030504040204" pitchFamily="34" charset="-120"/>
              </a:rPr>
              <a:t>Visual Studio Community</a:t>
            </a:r>
          </a:p>
          <a:p>
            <a:pPr lvl="1"/>
            <a:r>
              <a:rPr lang="en-US" altLang="zh-TW" sz="1400" dirty="0" smtClean="0">
                <a:latin typeface="微軟正黑體" panose="020B0604030504040204" pitchFamily="34" charset="-120"/>
                <a:ea typeface="微軟正黑體" panose="020B0604030504040204" pitchFamily="34" charset="-120"/>
              </a:rPr>
              <a:t>Visual </a:t>
            </a:r>
            <a:r>
              <a:rPr lang="en-US" altLang="zh-TW" sz="1400" dirty="0">
                <a:latin typeface="微軟正黑體" panose="020B0604030504040204" pitchFamily="34" charset="-120"/>
                <a:ea typeface="微軟正黑體" panose="020B0604030504040204" pitchFamily="34" charset="-120"/>
              </a:rPr>
              <a:t>Studio </a:t>
            </a:r>
            <a:r>
              <a:rPr lang="en-US" altLang="zh-TW" sz="1400" dirty="0" smtClean="0">
                <a:latin typeface="微軟正黑體" panose="020B0604030504040204" pitchFamily="34" charset="-120"/>
                <a:ea typeface="微軟正黑體" panose="020B0604030504040204" pitchFamily="34" charset="-120"/>
              </a:rPr>
              <a:t>Code</a:t>
            </a:r>
          </a:p>
          <a:p>
            <a:r>
              <a:rPr lang="en-US" altLang="zh-TW" sz="1400" dirty="0" smtClean="0">
                <a:latin typeface="微軟正黑體" panose="020B0604030504040204" pitchFamily="34" charset="-120"/>
                <a:ea typeface="微軟正黑體" panose="020B0604030504040204" pitchFamily="34" charset="-120"/>
              </a:rPr>
              <a:t>.</a:t>
            </a:r>
            <a:r>
              <a:rPr lang="en-US" altLang="zh-TW" sz="1400" dirty="0">
                <a:latin typeface="微軟正黑體" panose="020B0604030504040204" pitchFamily="34" charset="-120"/>
                <a:ea typeface="微軟正黑體" panose="020B0604030504040204" pitchFamily="34" charset="-120"/>
              </a:rPr>
              <a:t>NET Core and ASP.NET </a:t>
            </a:r>
            <a:r>
              <a:rPr lang="en-US" altLang="zh-TW" sz="1400" dirty="0" smtClean="0">
                <a:latin typeface="微軟正黑體" panose="020B0604030504040204" pitchFamily="34" charset="-120"/>
                <a:ea typeface="微軟正黑體" panose="020B0604030504040204" pitchFamily="34" charset="-120"/>
              </a:rPr>
              <a:t>Core</a:t>
            </a:r>
            <a:r>
              <a:rPr lang="zh-TW" altLang="en-US" sz="1400" dirty="0" smtClean="0">
                <a:latin typeface="微軟正黑體" panose="020B0604030504040204" pitchFamily="34" charset="-120"/>
                <a:ea typeface="微軟正黑體" panose="020B0604030504040204" pitchFamily="34" charset="-120"/>
              </a:rPr>
              <a:t> </a:t>
            </a:r>
            <a:r>
              <a:rPr lang="en-US" altLang="zh-TW" sz="1400" dirty="0" smtClean="0">
                <a:latin typeface="微軟正黑體" panose="020B0604030504040204" pitchFamily="34" charset="-120"/>
                <a:ea typeface="微軟正黑體" panose="020B0604030504040204" pitchFamily="34" charset="-120"/>
              </a:rPr>
              <a:t>(ASP.NET</a:t>
            </a:r>
            <a:r>
              <a:rPr lang="zh-TW" altLang="en-US" sz="1400" dirty="0" smtClean="0">
                <a:latin typeface="微軟正黑體" panose="020B0604030504040204" pitchFamily="34" charset="-120"/>
                <a:ea typeface="微軟正黑體" panose="020B0604030504040204" pitchFamily="34" charset="-120"/>
              </a:rPr>
              <a:t> </a:t>
            </a:r>
            <a:r>
              <a:rPr lang="en-US" altLang="zh-TW" sz="1400" dirty="0" smtClean="0">
                <a:latin typeface="微軟正黑體" panose="020B0604030504040204" pitchFamily="34" charset="-120"/>
                <a:ea typeface="微軟正黑體" panose="020B0604030504040204" pitchFamily="34" charset="-120"/>
              </a:rPr>
              <a:t>5)</a:t>
            </a:r>
          </a:p>
          <a:p>
            <a:r>
              <a:rPr lang="en-US" altLang="zh-TW" sz="1400" dirty="0">
                <a:latin typeface="微軟正黑體" panose="020B0604030504040204" pitchFamily="34" charset="-120"/>
                <a:ea typeface="微軟正黑體" panose="020B0604030504040204" pitchFamily="34" charset="-120"/>
              </a:rPr>
              <a:t>Docker for Windows and </a:t>
            </a:r>
            <a:r>
              <a:rPr lang="en-US" altLang="zh-TW" sz="1400" dirty="0" smtClean="0">
                <a:latin typeface="微軟正黑體" panose="020B0604030504040204" pitchFamily="34" charset="-120"/>
                <a:ea typeface="微軟正黑體" panose="020B0604030504040204" pitchFamily="34" charset="-120"/>
              </a:rPr>
              <a:t>MAC</a:t>
            </a:r>
          </a:p>
          <a:p>
            <a:r>
              <a:rPr lang="en-US" altLang="zh-TW" sz="1400" dirty="0" smtClean="0">
                <a:latin typeface="微軟正黑體" panose="020B0604030504040204" pitchFamily="34" charset="-120"/>
                <a:ea typeface="微軟正黑體" panose="020B0604030504040204" pitchFamily="34" charset="-120"/>
              </a:rPr>
              <a:t>Run </a:t>
            </a:r>
            <a:r>
              <a:rPr lang="en-US" altLang="zh-TW" sz="1400" dirty="0">
                <a:latin typeface="微軟正黑體" panose="020B0604030504040204" pitchFamily="34" charset="-120"/>
                <a:ea typeface="微軟正黑體" panose="020B0604030504040204" pitchFamily="34" charset="-120"/>
              </a:rPr>
              <a:t>Docker for </a:t>
            </a:r>
            <a:r>
              <a:rPr lang="en-US" altLang="zh-TW" sz="1400" dirty="0" smtClean="0">
                <a:latin typeface="微軟正黑體" panose="020B0604030504040204" pitchFamily="34" charset="-120"/>
                <a:ea typeface="微軟正黑體" panose="020B0604030504040204" pitchFamily="34" charset="-120"/>
              </a:rPr>
              <a:t>Windows</a:t>
            </a:r>
          </a:p>
          <a:p>
            <a:r>
              <a:rPr lang="en-US" altLang="zh-TW" sz="1400" dirty="0" smtClean="0">
                <a:latin typeface="微軟正黑體" panose="020B0604030504040204" pitchFamily="34" charset="-120"/>
                <a:ea typeface="微軟正黑體" panose="020B0604030504040204" pitchFamily="34" charset="-120"/>
              </a:rPr>
              <a:t>Run </a:t>
            </a:r>
            <a:r>
              <a:rPr lang="en-US" altLang="zh-TW" sz="1400" dirty="0">
                <a:latin typeface="微軟正黑體" panose="020B0604030504040204" pitchFamily="34" charset="-120"/>
                <a:ea typeface="微軟正黑體" panose="020B0604030504040204" pitchFamily="34" charset="-120"/>
              </a:rPr>
              <a:t>.NET Core and ASP.NET </a:t>
            </a:r>
            <a:r>
              <a:rPr lang="en-US" altLang="zh-TW" sz="1400" dirty="0" smtClean="0">
                <a:latin typeface="微軟正黑體" panose="020B0604030504040204" pitchFamily="34" charset="-120"/>
                <a:ea typeface="微軟正黑體" panose="020B0604030504040204" pitchFamily="34" charset="-120"/>
              </a:rPr>
              <a:t>Core</a:t>
            </a:r>
          </a:p>
          <a:p>
            <a:pPr lvl="1"/>
            <a:r>
              <a:rPr lang="en-US" altLang="zh-TW" sz="1400" dirty="0" smtClean="0">
                <a:latin typeface="微軟正黑體" panose="020B0604030504040204" pitchFamily="34" charset="-120"/>
                <a:ea typeface="微軟正黑體" panose="020B0604030504040204" pitchFamily="34" charset="-120"/>
              </a:rPr>
              <a:t>On Windows</a:t>
            </a:r>
          </a:p>
          <a:p>
            <a:pPr lvl="1"/>
            <a:r>
              <a:rPr lang="en-US" altLang="zh-TW" sz="1400" dirty="0" smtClean="0">
                <a:latin typeface="微軟正黑體" panose="020B0604030504040204" pitchFamily="34" charset="-120"/>
                <a:ea typeface="微軟正黑體" panose="020B0604030504040204" pitchFamily="34" charset="-120"/>
              </a:rPr>
              <a:t>On Windows with Docker</a:t>
            </a:r>
          </a:p>
          <a:p>
            <a:pPr lvl="1"/>
            <a:r>
              <a:rPr lang="en-US" altLang="zh-TW" sz="1400" dirty="0" smtClean="0">
                <a:latin typeface="微軟正黑體" panose="020B0604030504040204" pitchFamily="34" charset="-120"/>
                <a:ea typeface="微軟正黑體" panose="020B0604030504040204" pitchFamily="34" charset="-120"/>
              </a:rPr>
              <a:t>On </a:t>
            </a:r>
            <a:r>
              <a:rPr lang="en-US" altLang="zh-TW" sz="1400" dirty="0">
                <a:latin typeface="微軟正黑體" panose="020B0604030504040204" pitchFamily="34" charset="-120"/>
                <a:ea typeface="微軟正黑體" panose="020B0604030504040204" pitchFamily="34" charset="-120"/>
              </a:rPr>
              <a:t>Linux </a:t>
            </a:r>
            <a:r>
              <a:rPr lang="en-US" altLang="zh-TW" sz="1400" dirty="0" smtClean="0">
                <a:latin typeface="微軟正黑體" panose="020B0604030504040204" pitchFamily="34" charset="-120"/>
                <a:ea typeface="微軟正黑體" panose="020B0604030504040204" pitchFamily="34" charset="-120"/>
              </a:rPr>
              <a:t>(CentOS)</a:t>
            </a:r>
            <a:endParaRPr lang="en-US" altLang="zh-TW" sz="1400" dirty="0">
              <a:latin typeface="微軟正黑體" panose="020B0604030504040204" pitchFamily="34" charset="-120"/>
              <a:ea typeface="微軟正黑體" panose="020B0604030504040204" pitchFamily="34" charset="-120"/>
            </a:endParaRPr>
          </a:p>
          <a:p>
            <a:pPr lvl="1"/>
            <a:r>
              <a:rPr lang="en-US" altLang="zh-TW" sz="1400" dirty="0" smtClean="0">
                <a:latin typeface="微軟正黑體" panose="020B0604030504040204" pitchFamily="34" charset="-120"/>
                <a:ea typeface="微軟正黑體" panose="020B0604030504040204" pitchFamily="34" charset="-120"/>
              </a:rPr>
              <a:t>On </a:t>
            </a:r>
            <a:r>
              <a:rPr lang="en-US" altLang="zh-TW" sz="1400" dirty="0">
                <a:latin typeface="微軟正黑體" panose="020B0604030504040204" pitchFamily="34" charset="-120"/>
                <a:ea typeface="微軟正黑體" panose="020B0604030504040204" pitchFamily="34" charset="-120"/>
              </a:rPr>
              <a:t>Linux </a:t>
            </a:r>
            <a:r>
              <a:rPr lang="en-US" altLang="zh-TW" sz="1400" dirty="0" smtClean="0">
                <a:latin typeface="微軟正黑體" panose="020B0604030504040204" pitchFamily="34" charset="-120"/>
                <a:ea typeface="微軟正黑體" panose="020B0604030504040204" pitchFamily="34" charset="-120"/>
              </a:rPr>
              <a:t>(CentOS) </a:t>
            </a:r>
            <a:r>
              <a:rPr lang="en-US" altLang="zh-TW" sz="1400" dirty="0">
                <a:latin typeface="微軟正黑體" panose="020B0604030504040204" pitchFamily="34" charset="-120"/>
                <a:ea typeface="微軟正黑體" panose="020B0604030504040204" pitchFamily="34" charset="-120"/>
              </a:rPr>
              <a:t>with </a:t>
            </a:r>
            <a:r>
              <a:rPr lang="en-US" altLang="zh-TW" sz="1400" dirty="0" smtClean="0">
                <a:latin typeface="微軟正黑體" panose="020B0604030504040204" pitchFamily="34" charset="-120"/>
                <a:ea typeface="微軟正黑體" panose="020B0604030504040204" pitchFamily="34" charset="-120"/>
              </a:rPr>
              <a:t>Docker</a:t>
            </a:r>
          </a:p>
          <a:p>
            <a:pPr lvl="1"/>
            <a:r>
              <a:rPr lang="en-US" altLang="zh-TW" sz="1400" dirty="0">
                <a:latin typeface="微軟正黑體" panose="020B0604030504040204" pitchFamily="34" charset="-120"/>
                <a:ea typeface="微軟正黑體" panose="020B0604030504040204" pitchFamily="34" charset="-120"/>
              </a:rPr>
              <a:t>On Linux </a:t>
            </a:r>
            <a:r>
              <a:rPr lang="en-US" altLang="zh-TW" sz="1400" dirty="0" smtClean="0">
                <a:latin typeface="微軟正黑體" panose="020B0604030504040204" pitchFamily="34" charset="-120"/>
                <a:ea typeface="微軟正黑體" panose="020B0604030504040204" pitchFamily="34" charset="-120"/>
              </a:rPr>
              <a:t>(Ubuntu)</a:t>
            </a:r>
            <a:endParaRPr lang="en-US" altLang="zh-TW" sz="1400" dirty="0">
              <a:latin typeface="微軟正黑體" panose="020B0604030504040204" pitchFamily="34" charset="-120"/>
              <a:ea typeface="微軟正黑體" panose="020B0604030504040204" pitchFamily="34" charset="-120"/>
            </a:endParaRPr>
          </a:p>
          <a:p>
            <a:pPr lvl="1"/>
            <a:r>
              <a:rPr lang="en-US" altLang="zh-TW" sz="1400" dirty="0">
                <a:latin typeface="微軟正黑體" panose="020B0604030504040204" pitchFamily="34" charset="-120"/>
                <a:ea typeface="微軟正黑體" panose="020B0604030504040204" pitchFamily="34" charset="-120"/>
              </a:rPr>
              <a:t>On Linux </a:t>
            </a:r>
            <a:r>
              <a:rPr lang="en-US" altLang="zh-TW" sz="1400" dirty="0" smtClean="0">
                <a:latin typeface="微軟正黑體" panose="020B0604030504040204" pitchFamily="34" charset="-120"/>
                <a:ea typeface="微軟正黑體" panose="020B0604030504040204" pitchFamily="34" charset="-120"/>
              </a:rPr>
              <a:t>(Ubuntu) </a:t>
            </a:r>
            <a:r>
              <a:rPr lang="en-US" altLang="zh-TW" sz="1400" dirty="0">
                <a:latin typeface="微軟正黑體" panose="020B0604030504040204" pitchFamily="34" charset="-120"/>
                <a:ea typeface="微軟正黑體" panose="020B0604030504040204" pitchFamily="34" charset="-120"/>
              </a:rPr>
              <a:t>with Docker</a:t>
            </a:r>
          </a:p>
          <a:p>
            <a:r>
              <a:rPr lang="en-US" altLang="zh-TW" sz="1400" dirty="0" smtClean="0">
                <a:latin typeface="微軟正黑體" panose="020B0604030504040204" pitchFamily="34" charset="-120"/>
                <a:ea typeface="微軟正黑體" panose="020B0604030504040204" pitchFamily="34" charset="-120"/>
              </a:rPr>
              <a:t>Dev </a:t>
            </a:r>
            <a:r>
              <a:rPr lang="en-US" altLang="zh-TW" sz="1400" dirty="0">
                <a:latin typeface="微軟正黑體" panose="020B0604030504040204" pitchFamily="34" charset="-120"/>
                <a:ea typeface="微軟正黑體" panose="020B0604030504040204" pitchFamily="34" charset="-120"/>
              </a:rPr>
              <a:t>.NET Core and ASP.NET </a:t>
            </a:r>
            <a:r>
              <a:rPr lang="en-US" altLang="zh-TW" sz="1400" dirty="0" smtClean="0">
                <a:latin typeface="微軟正黑體" panose="020B0604030504040204" pitchFamily="34" charset="-120"/>
                <a:ea typeface="微軟正黑體" panose="020B0604030504040204" pitchFamily="34" charset="-120"/>
              </a:rPr>
              <a:t>Core</a:t>
            </a:r>
            <a:r>
              <a:rPr lang="en-US" altLang="zh-TW" sz="1400" dirty="0">
                <a:latin typeface="微軟正黑體" panose="020B0604030504040204" pitchFamily="34" charset="-120"/>
                <a:ea typeface="微軟正黑體" panose="020B0604030504040204" pitchFamily="34" charset="-120"/>
              </a:rPr>
              <a:t> </a:t>
            </a:r>
            <a:r>
              <a:rPr lang="en-US" altLang="zh-TW" sz="1400" dirty="0" smtClean="0">
                <a:latin typeface="微軟正黑體" panose="020B0604030504040204" pitchFamily="34" charset="-120"/>
                <a:ea typeface="微軟正黑體" panose="020B0604030504040204" pitchFamily="34" charset="-120"/>
              </a:rPr>
              <a:t>with Docker</a:t>
            </a:r>
          </a:p>
          <a:p>
            <a:r>
              <a:rPr lang="en-US" altLang="zh-TW" sz="1400" dirty="0" smtClean="0">
                <a:latin typeface="微軟正黑體" panose="020B0604030504040204" pitchFamily="34" charset="-120"/>
                <a:ea typeface="微軟正黑體" panose="020B0604030504040204" pitchFamily="34" charset="-120"/>
              </a:rPr>
              <a:t>About refactor </a:t>
            </a:r>
            <a:r>
              <a:rPr lang="en-US" altLang="zh-TW" sz="1400" dirty="0">
                <a:latin typeface="微軟正黑體" panose="020B0604030504040204" pitchFamily="34" charset="-120"/>
                <a:ea typeface="微軟正黑體" panose="020B0604030504040204" pitchFamily="34" charset="-120"/>
              </a:rPr>
              <a:t>c</a:t>
            </a:r>
            <a:r>
              <a:rPr lang="en-US" altLang="zh-TW" sz="1400" dirty="0" smtClean="0">
                <a:latin typeface="微軟正黑體" panose="020B0604030504040204" pitchFamily="34" charset="-120"/>
                <a:ea typeface="微軟正黑體" panose="020B0604030504040204" pitchFamily="34" charset="-120"/>
              </a:rPr>
              <a:t>urrent job program</a:t>
            </a:r>
            <a:endParaRPr lang="en-US" altLang="zh-TW" sz="1400"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2"/>
          <a:stretch>
            <a:fillRect/>
          </a:stretch>
        </p:blipFill>
        <p:spPr>
          <a:xfrm>
            <a:off x="5840965" y="3433319"/>
            <a:ext cx="6027480" cy="3340901"/>
          </a:xfrm>
          <a:prstGeom prst="rect">
            <a:avLst/>
          </a:prstGeom>
        </p:spPr>
      </p:pic>
      <p:pic>
        <p:nvPicPr>
          <p:cNvPr id="6" name="圖片 5"/>
          <p:cNvPicPr>
            <a:picLocks noChangeAspect="1"/>
          </p:cNvPicPr>
          <p:nvPr/>
        </p:nvPicPr>
        <p:blipFill>
          <a:blip r:embed="rId3"/>
          <a:stretch>
            <a:fillRect/>
          </a:stretch>
        </p:blipFill>
        <p:spPr>
          <a:xfrm>
            <a:off x="5829972" y="79213"/>
            <a:ext cx="6048537" cy="3245373"/>
          </a:xfrm>
          <a:prstGeom prst="rect">
            <a:avLst/>
          </a:prstGeom>
        </p:spPr>
      </p:pic>
    </p:spTree>
    <p:extLst>
      <p:ext uri="{BB962C8B-B14F-4D97-AF65-F5344CB8AC3E}">
        <p14:creationId xmlns:p14="http://schemas.microsoft.com/office/powerpoint/2010/main" val="4697945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Docker for Windows</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432561"/>
            <a:ext cx="10131425" cy="4358640"/>
          </a:xfrm>
        </p:spPr>
        <p:txBody>
          <a:bodyPr anchor="t"/>
          <a:lstStyle/>
          <a:p>
            <a:pPr lvl="1"/>
            <a:r>
              <a:rPr lang="en-US" altLang="zh-TW" dirty="0" err="1" smtClean="0">
                <a:latin typeface="微軟正黑體" panose="020B0604030504040204" pitchFamily="34" charset="-120"/>
                <a:ea typeface="微軟正黑體" panose="020B0604030504040204" pitchFamily="34" charset="-120"/>
              </a:rPr>
              <a:t>Kitematic</a:t>
            </a:r>
            <a:r>
              <a:rPr lang="en-US" altLang="zh-TW" dirty="0" smtClean="0">
                <a:latin typeface="微軟正黑體" panose="020B0604030504040204" pitchFamily="34" charset="-120"/>
                <a:ea typeface="微軟正黑體" panose="020B0604030504040204" pitchFamily="34" charset="-120"/>
              </a:rPr>
              <a:t> (Docker GUI)</a:t>
            </a:r>
          </a:p>
          <a:p>
            <a:pPr lvl="2"/>
            <a:endParaRPr lang="en-US" altLang="zh-TW"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a:stretch>
            <a:fillRect/>
          </a:stretch>
        </p:blipFill>
        <p:spPr>
          <a:xfrm>
            <a:off x="603965" y="2460464"/>
            <a:ext cx="4210050" cy="2105025"/>
          </a:xfrm>
          <a:prstGeom prst="rect">
            <a:avLst/>
          </a:prstGeom>
        </p:spPr>
      </p:pic>
      <p:pic>
        <p:nvPicPr>
          <p:cNvPr id="9" name="圖片 8"/>
          <p:cNvPicPr>
            <a:picLocks noChangeAspect="1"/>
          </p:cNvPicPr>
          <p:nvPr/>
        </p:nvPicPr>
        <p:blipFill>
          <a:blip r:embed="rId3"/>
          <a:stretch>
            <a:fillRect/>
          </a:stretch>
        </p:blipFill>
        <p:spPr>
          <a:xfrm>
            <a:off x="5441593" y="1905680"/>
            <a:ext cx="6067425" cy="4352925"/>
          </a:xfrm>
          <a:prstGeom prst="rect">
            <a:avLst/>
          </a:prstGeom>
        </p:spPr>
      </p:pic>
    </p:spTree>
    <p:extLst>
      <p:ext uri="{BB962C8B-B14F-4D97-AF65-F5344CB8AC3E}">
        <p14:creationId xmlns:p14="http://schemas.microsoft.com/office/powerpoint/2010/main" val="7760460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Docker for Windows</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432561"/>
            <a:ext cx="10131425" cy="4358640"/>
          </a:xfrm>
        </p:spPr>
        <p:txBody>
          <a:bodyPr anchor="t"/>
          <a:lstStyle/>
          <a:p>
            <a:pPr lvl="1"/>
            <a:r>
              <a:rPr lang="en-US" altLang="zh-TW" dirty="0" err="1" smtClean="0">
                <a:latin typeface="微軟正黑體" panose="020B0604030504040204" pitchFamily="34" charset="-120"/>
                <a:ea typeface="微軟正黑體" panose="020B0604030504040204" pitchFamily="34" charset="-120"/>
              </a:rPr>
              <a:t>Kitematic</a:t>
            </a:r>
            <a:r>
              <a:rPr lang="en-US" altLang="zh-TW" dirty="0" smtClean="0">
                <a:latin typeface="微軟正黑體" panose="020B0604030504040204" pitchFamily="34" charset="-120"/>
                <a:ea typeface="微軟正黑體" panose="020B0604030504040204" pitchFamily="34" charset="-120"/>
              </a:rPr>
              <a:t> (Docker GUI)</a:t>
            </a:r>
          </a:p>
          <a:p>
            <a:pPr lvl="2"/>
            <a:endParaRPr lang="en-US" altLang="zh-TW" dirty="0">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3"/>
          <a:stretch>
            <a:fillRect/>
          </a:stretch>
        </p:blipFill>
        <p:spPr>
          <a:xfrm>
            <a:off x="5479226" y="1432561"/>
            <a:ext cx="6524625" cy="5219700"/>
          </a:xfrm>
          <a:prstGeom prst="rect">
            <a:avLst/>
          </a:prstGeom>
        </p:spPr>
      </p:pic>
      <p:pic>
        <p:nvPicPr>
          <p:cNvPr id="11" name="圖片 10"/>
          <p:cNvPicPr>
            <a:picLocks noChangeAspect="1"/>
          </p:cNvPicPr>
          <p:nvPr/>
        </p:nvPicPr>
        <p:blipFill>
          <a:blip r:embed="rId4"/>
          <a:stretch>
            <a:fillRect/>
          </a:stretch>
        </p:blipFill>
        <p:spPr>
          <a:xfrm>
            <a:off x="177292" y="2580640"/>
            <a:ext cx="5118609" cy="4071621"/>
          </a:xfrm>
          <a:prstGeom prst="rect">
            <a:avLst/>
          </a:prstGeom>
        </p:spPr>
      </p:pic>
    </p:spTree>
    <p:extLst>
      <p:ext uri="{BB962C8B-B14F-4D97-AF65-F5344CB8AC3E}">
        <p14:creationId xmlns:p14="http://schemas.microsoft.com/office/powerpoint/2010/main" val="32871193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Docker for Windows</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432560"/>
            <a:ext cx="10131425" cy="5425440"/>
          </a:xfrm>
        </p:spPr>
        <p:txBody>
          <a:bodyPr anchor="t">
            <a:normAutofit/>
          </a:bodyPr>
          <a:lstStyle/>
          <a:p>
            <a:r>
              <a:rPr lang="en-US" altLang="zh-TW" dirty="0" smtClean="0">
                <a:latin typeface="微軟正黑體" panose="020B0604030504040204" pitchFamily="34" charset="-120"/>
                <a:ea typeface="微軟正黑體" panose="020B0604030504040204" pitchFamily="34" charset="-120"/>
              </a:rPr>
              <a:t>Start </a:t>
            </a:r>
            <a:r>
              <a:rPr lang="en-US" altLang="zh-TW" dirty="0">
                <a:latin typeface="微軟正黑體" panose="020B0604030504040204" pitchFamily="34" charset="-120"/>
                <a:ea typeface="微軟正黑體" panose="020B0604030504040204" pitchFamily="34" charset="-120"/>
              </a:rPr>
              <a:t>your favorite shell (cmd.exe, PowerShell, or other</a:t>
            </a:r>
            <a:r>
              <a:rPr lang="en-US" altLang="zh-TW" dirty="0" smtClean="0">
                <a:latin typeface="微軟正黑體" panose="020B0604030504040204" pitchFamily="34" charset="-120"/>
                <a:ea typeface="微軟正黑體" panose="020B0604030504040204" pitchFamily="34" charset="-120"/>
              </a:rPr>
              <a:t>)</a:t>
            </a:r>
          </a:p>
          <a:p>
            <a:pPr lvl="1"/>
            <a:r>
              <a:rPr lang="sv-SE" altLang="zh-TW" dirty="0">
                <a:latin typeface="微軟正黑體" panose="020B0604030504040204" pitchFamily="34" charset="-120"/>
                <a:ea typeface="微軟正黑體" panose="020B0604030504040204" pitchFamily="34" charset="-120"/>
              </a:rPr>
              <a:t>docker </a:t>
            </a:r>
            <a:r>
              <a:rPr lang="sv-SE" altLang="zh-TW" dirty="0" smtClean="0">
                <a:latin typeface="微軟正黑體" panose="020B0604030504040204" pitchFamily="34" charset="-120"/>
                <a:ea typeface="微軟正黑體" panose="020B0604030504040204" pitchFamily="34" charset="-120"/>
              </a:rPr>
              <a:t>version</a:t>
            </a:r>
          </a:p>
          <a:p>
            <a:pPr lvl="2"/>
            <a:r>
              <a:rPr lang="en-US" altLang="zh-TW" dirty="0">
                <a:latin typeface="微軟正黑體" panose="020B0604030504040204" pitchFamily="34" charset="-120"/>
                <a:ea typeface="微軟正黑體" panose="020B0604030504040204" pitchFamily="34" charset="-120"/>
              </a:rPr>
              <a:t>Show the Docker version information</a:t>
            </a:r>
            <a:endParaRPr lang="sv-SE" altLang="zh-TW" dirty="0">
              <a:latin typeface="微軟正黑體" panose="020B0604030504040204" pitchFamily="34" charset="-120"/>
              <a:ea typeface="微軟正黑體" panose="020B0604030504040204" pitchFamily="34" charset="-120"/>
            </a:endParaRPr>
          </a:p>
          <a:p>
            <a:pPr lvl="1"/>
            <a:r>
              <a:rPr lang="sv-SE" altLang="zh-TW" dirty="0">
                <a:latin typeface="微軟正黑體" panose="020B0604030504040204" pitchFamily="34" charset="-120"/>
                <a:ea typeface="微軟正黑體" panose="020B0604030504040204" pitchFamily="34" charset="-120"/>
              </a:rPr>
              <a:t>docker </a:t>
            </a:r>
            <a:r>
              <a:rPr lang="sv-SE" altLang="zh-TW" dirty="0" smtClean="0">
                <a:latin typeface="微軟正黑體" panose="020B0604030504040204" pitchFamily="34" charset="-120"/>
                <a:ea typeface="微軟正黑體" panose="020B0604030504040204" pitchFamily="34" charset="-120"/>
              </a:rPr>
              <a:t>ps</a:t>
            </a:r>
          </a:p>
          <a:p>
            <a:pPr lvl="2"/>
            <a:r>
              <a:rPr lang="en-US" altLang="zh-TW" dirty="0">
                <a:latin typeface="微軟正黑體" panose="020B0604030504040204" pitchFamily="34" charset="-120"/>
                <a:ea typeface="微軟正黑體" panose="020B0604030504040204" pitchFamily="34" charset="-120"/>
              </a:rPr>
              <a:t>List containers</a:t>
            </a:r>
            <a:endParaRPr lang="sv-SE" altLang="zh-TW" dirty="0">
              <a:latin typeface="微軟正黑體" panose="020B0604030504040204" pitchFamily="34" charset="-120"/>
              <a:ea typeface="微軟正黑體" panose="020B0604030504040204" pitchFamily="34" charset="-120"/>
            </a:endParaRPr>
          </a:p>
          <a:p>
            <a:pPr lvl="1"/>
            <a:r>
              <a:rPr lang="sv-SE" altLang="zh-TW" dirty="0">
                <a:latin typeface="微軟正黑體" panose="020B0604030504040204" pitchFamily="34" charset="-120"/>
                <a:ea typeface="微軟正黑體" panose="020B0604030504040204" pitchFamily="34" charset="-120"/>
              </a:rPr>
              <a:t>docker </a:t>
            </a:r>
            <a:r>
              <a:rPr lang="sv-SE" altLang="zh-TW" dirty="0" smtClean="0">
                <a:latin typeface="微軟正黑體" panose="020B0604030504040204" pitchFamily="34" charset="-120"/>
                <a:ea typeface="微軟正黑體" panose="020B0604030504040204" pitchFamily="34" charset="-120"/>
              </a:rPr>
              <a:t>info</a:t>
            </a:r>
          </a:p>
          <a:p>
            <a:pPr lvl="2"/>
            <a:r>
              <a:rPr lang="en-US" altLang="zh-TW" dirty="0">
                <a:latin typeface="微軟正黑體" panose="020B0604030504040204" pitchFamily="34" charset="-120"/>
                <a:ea typeface="微軟正黑體" panose="020B0604030504040204" pitchFamily="34" charset="-120"/>
              </a:rPr>
              <a:t>Display system-wide </a:t>
            </a:r>
            <a:r>
              <a:rPr lang="en-US" altLang="zh-TW" dirty="0" smtClean="0">
                <a:latin typeface="微軟正黑體" panose="020B0604030504040204" pitchFamily="34" charset="-120"/>
                <a:ea typeface="微軟正黑體" panose="020B0604030504040204" pitchFamily="34" charset="-120"/>
              </a:rPr>
              <a:t>information</a:t>
            </a:r>
          </a:p>
          <a:p>
            <a:pPr lvl="1"/>
            <a:r>
              <a:rPr lang="en-US" altLang="zh-TW" dirty="0" err="1" smtClean="0">
                <a:latin typeface="微軟正黑體" panose="020B0604030504040204" pitchFamily="34" charset="-120"/>
                <a:ea typeface="微軟正黑體" panose="020B0604030504040204" pitchFamily="34" charset="-120"/>
              </a:rPr>
              <a:t>docker</a:t>
            </a:r>
            <a:r>
              <a:rPr lang="en-US" altLang="zh-TW" dirty="0" smtClean="0">
                <a:latin typeface="微軟正黑體" panose="020B0604030504040204" pitchFamily="34" charset="-120"/>
                <a:ea typeface="微軟正黑體" panose="020B0604030504040204" pitchFamily="34" charset="-120"/>
              </a:rPr>
              <a:t> build</a:t>
            </a:r>
          </a:p>
          <a:p>
            <a:pPr lvl="2"/>
            <a:r>
              <a:rPr lang="en-US" altLang="zh-TW" dirty="0">
                <a:latin typeface="微軟正黑體" panose="020B0604030504040204" pitchFamily="34" charset="-120"/>
                <a:ea typeface="微軟正黑體" panose="020B0604030504040204" pitchFamily="34" charset="-120"/>
              </a:rPr>
              <a:t>Build an image from a </a:t>
            </a:r>
            <a:r>
              <a:rPr lang="en-US" altLang="zh-TW" dirty="0" err="1" smtClean="0">
                <a:latin typeface="微軟正黑體" panose="020B0604030504040204" pitchFamily="34" charset="-120"/>
                <a:ea typeface="微軟正黑體" panose="020B0604030504040204" pitchFamily="34" charset="-120"/>
              </a:rPr>
              <a:t>Dockerfile</a:t>
            </a:r>
            <a:endParaRPr lang="en-US" altLang="zh-TW" dirty="0" smtClean="0">
              <a:latin typeface="微軟正黑體" panose="020B0604030504040204" pitchFamily="34" charset="-120"/>
              <a:ea typeface="微軟正黑體" panose="020B0604030504040204" pitchFamily="34" charset="-120"/>
            </a:endParaRPr>
          </a:p>
          <a:p>
            <a:pPr lvl="1"/>
            <a:r>
              <a:rPr lang="en-US" altLang="zh-TW" dirty="0" err="1" smtClean="0">
                <a:latin typeface="微軟正黑體" panose="020B0604030504040204" pitchFamily="34" charset="-120"/>
                <a:ea typeface="微軟正黑體" panose="020B0604030504040204" pitchFamily="34" charset="-120"/>
              </a:rPr>
              <a:t>docker</a:t>
            </a:r>
            <a:r>
              <a:rPr lang="en-US" altLang="zh-TW" dirty="0" smtClean="0">
                <a:latin typeface="微軟正黑體" panose="020B0604030504040204" pitchFamily="34" charset="-120"/>
                <a:ea typeface="微軟正黑體" panose="020B0604030504040204" pitchFamily="34" charset="-120"/>
              </a:rPr>
              <a:t> pull</a:t>
            </a:r>
          </a:p>
          <a:p>
            <a:pPr lvl="2"/>
            <a:r>
              <a:rPr lang="en-US" altLang="zh-TW" dirty="0">
                <a:latin typeface="微軟正黑體" panose="020B0604030504040204" pitchFamily="34" charset="-120"/>
                <a:ea typeface="微軟正黑體" panose="020B0604030504040204" pitchFamily="34" charset="-120"/>
              </a:rPr>
              <a:t>Pull an image or a repository from a Docker registry</a:t>
            </a:r>
          </a:p>
          <a:p>
            <a:pPr lvl="1"/>
            <a:r>
              <a:rPr lang="en-US" altLang="zh-TW" dirty="0" err="1" smtClean="0">
                <a:latin typeface="微軟正黑體" panose="020B0604030504040204" pitchFamily="34" charset="-120"/>
                <a:ea typeface="微軟正黑體" panose="020B0604030504040204" pitchFamily="34" charset="-120"/>
              </a:rPr>
              <a:t>docker</a:t>
            </a:r>
            <a:r>
              <a:rPr lang="en-US" altLang="zh-TW" dirty="0" smtClean="0">
                <a:latin typeface="微軟正黑體" panose="020B0604030504040204" pitchFamily="34" charset="-120"/>
                <a:ea typeface="微軟正黑體" panose="020B0604030504040204" pitchFamily="34" charset="-120"/>
              </a:rPr>
              <a:t> run</a:t>
            </a:r>
          </a:p>
          <a:p>
            <a:pPr lvl="2"/>
            <a:r>
              <a:rPr lang="en-US" altLang="zh-TW" dirty="0">
                <a:latin typeface="微軟正黑體" panose="020B0604030504040204" pitchFamily="34" charset="-120"/>
                <a:ea typeface="微軟正黑體" panose="020B0604030504040204" pitchFamily="34" charset="-120"/>
              </a:rPr>
              <a:t>Run a command in a new </a:t>
            </a:r>
            <a:r>
              <a:rPr lang="en-US" altLang="zh-TW" dirty="0" smtClean="0">
                <a:latin typeface="微軟正黑體" panose="020B0604030504040204" pitchFamily="34" charset="-120"/>
                <a:ea typeface="微軟正黑體" panose="020B0604030504040204" pitchFamily="34" charset="-120"/>
              </a:rPr>
              <a:t>container</a:t>
            </a:r>
          </a:p>
          <a:p>
            <a:r>
              <a:rPr lang="en-US" altLang="zh-TW" dirty="0">
                <a:latin typeface="微軟正黑體" panose="020B0604030504040204" pitchFamily="34" charset="-120"/>
                <a:ea typeface="微軟正黑體" panose="020B0604030504040204" pitchFamily="34" charset="-120"/>
              </a:rPr>
              <a:t>The Docker commands</a:t>
            </a:r>
          </a:p>
          <a:p>
            <a:pPr lvl="1"/>
            <a:r>
              <a:rPr lang="en-US" altLang="zh-TW" dirty="0">
                <a:latin typeface="微軟正黑體" panose="020B0604030504040204" pitchFamily="34" charset="-120"/>
                <a:ea typeface="微軟正黑體" panose="020B0604030504040204" pitchFamily="34" charset="-120"/>
              </a:rPr>
              <a:t>https://docs.docker.com/engine/reference/commandline</a:t>
            </a:r>
            <a:r>
              <a:rPr lang="en-US" altLang="zh-TW" dirty="0" smtClean="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p:txBody>
      </p:sp>
      <p:pic>
        <p:nvPicPr>
          <p:cNvPr id="6" name="圖片 5"/>
          <p:cNvPicPr>
            <a:picLocks noChangeAspect="1"/>
          </p:cNvPicPr>
          <p:nvPr/>
        </p:nvPicPr>
        <p:blipFill>
          <a:blip r:embed="rId2"/>
          <a:stretch>
            <a:fillRect/>
          </a:stretch>
        </p:blipFill>
        <p:spPr>
          <a:xfrm>
            <a:off x="6418728" y="2110156"/>
            <a:ext cx="5670795" cy="3721597"/>
          </a:xfrm>
          <a:prstGeom prst="rect">
            <a:avLst/>
          </a:prstGeom>
        </p:spPr>
      </p:pic>
    </p:spTree>
    <p:extLst>
      <p:ext uri="{BB962C8B-B14F-4D97-AF65-F5344CB8AC3E}">
        <p14:creationId xmlns:p14="http://schemas.microsoft.com/office/powerpoint/2010/main" val="2119111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17669"/>
            <a:ext cx="10131425" cy="1456267"/>
          </a:xfrm>
        </p:spPr>
        <p:txBody>
          <a:bodyPr anchor="t"/>
          <a:lstStyle/>
          <a:p>
            <a:r>
              <a:rPr lang="en-US" altLang="zh-TW" dirty="0">
                <a:latin typeface="微軟正黑體" panose="020B0604030504040204" pitchFamily="34" charset="-120"/>
                <a:ea typeface="微軟正黑體" panose="020B0604030504040204" pitchFamily="34" charset="-120"/>
              </a:rPr>
              <a:t>Run Docker for Windows</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432561"/>
            <a:ext cx="10131425" cy="4358640"/>
          </a:xfrm>
        </p:spPr>
        <p:txBody>
          <a:bodyPr anchor="t"/>
          <a:lstStyle/>
          <a:p>
            <a:r>
              <a:rPr lang="zh-TW" altLang="en-US" dirty="0" smtClean="0">
                <a:latin typeface="微軟正黑體" panose="020B0604030504040204" pitchFamily="34" charset="-120"/>
                <a:ea typeface="微軟正黑體" panose="020B0604030504040204" pitchFamily="34" charset="-120"/>
              </a:rPr>
              <a:t>取得 </a:t>
            </a:r>
            <a:r>
              <a:rPr lang="en-US" altLang="zh-TW" dirty="0" smtClean="0">
                <a:latin typeface="微軟正黑體" panose="020B0604030504040204" pitchFamily="34" charset="-120"/>
                <a:ea typeface="微軟正黑體" panose="020B0604030504040204" pitchFamily="34" charset="-120"/>
              </a:rPr>
              <a:t>Docker Image </a:t>
            </a:r>
            <a:r>
              <a:rPr lang="zh-TW" altLang="en-US" dirty="0" smtClean="0">
                <a:latin typeface="微軟正黑體" panose="020B0604030504040204" pitchFamily="34" charset="-120"/>
                <a:ea typeface="微軟正黑體" panose="020B0604030504040204" pitchFamily="34" charset="-120"/>
              </a:rPr>
              <a:t>並建立 </a:t>
            </a:r>
            <a:r>
              <a:rPr lang="en-US" altLang="zh-TW" dirty="0" smtClean="0">
                <a:latin typeface="微軟正黑體" panose="020B0604030504040204" pitchFamily="34" charset="-120"/>
                <a:ea typeface="微軟正黑體" panose="020B0604030504040204" pitchFamily="34" charset="-120"/>
              </a:rPr>
              <a:t>Container</a:t>
            </a:r>
            <a:r>
              <a:rPr lang="zh-TW" altLang="en-US" dirty="0" smtClean="0">
                <a:latin typeface="微軟正黑體" panose="020B0604030504040204" pitchFamily="34" charset="-120"/>
                <a:ea typeface="微軟正黑體" panose="020B0604030504040204" pitchFamily="34" charset="-120"/>
              </a:rPr>
              <a:t> 執行</a:t>
            </a:r>
            <a:endParaRPr lang="en-US" altLang="zh-TW" dirty="0" smtClean="0">
              <a:latin typeface="微軟正黑體" panose="020B0604030504040204" pitchFamily="34" charset="-120"/>
              <a:ea typeface="微軟正黑體" panose="020B0604030504040204" pitchFamily="34" charset="-120"/>
            </a:endParaRPr>
          </a:p>
          <a:p>
            <a:pPr lvl="1"/>
            <a:r>
              <a:rPr lang="sv-SE" altLang="zh-TW" dirty="0">
                <a:latin typeface="微軟正黑體" panose="020B0604030504040204" pitchFamily="34" charset="-120"/>
                <a:ea typeface="微軟正黑體" panose="020B0604030504040204" pitchFamily="34" charset="-120"/>
              </a:rPr>
              <a:t>d</a:t>
            </a:r>
            <a:r>
              <a:rPr lang="sv-SE" altLang="zh-TW" dirty="0" smtClean="0">
                <a:latin typeface="微軟正黑體" panose="020B0604030504040204" pitchFamily="34" charset="-120"/>
                <a:ea typeface="微軟正黑體" panose="020B0604030504040204" pitchFamily="34" charset="-120"/>
              </a:rPr>
              <a:t>ocker pull</a:t>
            </a:r>
          </a:p>
          <a:p>
            <a:pPr lvl="1"/>
            <a:r>
              <a:rPr lang="sv-SE" altLang="zh-TW" dirty="0" smtClean="0">
                <a:latin typeface="微軟正黑體" panose="020B0604030504040204" pitchFamily="34" charset="-120"/>
                <a:ea typeface="微軟正黑體" panose="020B0604030504040204" pitchFamily="34" charset="-120"/>
              </a:rPr>
              <a:t>docker run</a:t>
            </a:r>
          </a:p>
        </p:txBody>
      </p:sp>
      <p:pic>
        <p:nvPicPr>
          <p:cNvPr id="4" name="圖片 3"/>
          <p:cNvPicPr>
            <a:picLocks noChangeAspect="1"/>
          </p:cNvPicPr>
          <p:nvPr/>
        </p:nvPicPr>
        <p:blipFill>
          <a:blip r:embed="rId2"/>
          <a:stretch>
            <a:fillRect/>
          </a:stretch>
        </p:blipFill>
        <p:spPr>
          <a:xfrm>
            <a:off x="6070155" y="1315616"/>
            <a:ext cx="5679244" cy="3859086"/>
          </a:xfrm>
          <a:prstGeom prst="rect">
            <a:avLst/>
          </a:prstGeom>
        </p:spPr>
      </p:pic>
      <p:pic>
        <p:nvPicPr>
          <p:cNvPr id="5" name="圖片 4"/>
          <p:cNvPicPr>
            <a:picLocks noChangeAspect="1"/>
          </p:cNvPicPr>
          <p:nvPr/>
        </p:nvPicPr>
        <p:blipFill>
          <a:blip r:embed="rId3"/>
          <a:stretch>
            <a:fillRect/>
          </a:stretch>
        </p:blipFill>
        <p:spPr>
          <a:xfrm>
            <a:off x="404511" y="2956610"/>
            <a:ext cx="5253427" cy="1745828"/>
          </a:xfrm>
          <a:prstGeom prst="rect">
            <a:avLst/>
          </a:prstGeom>
        </p:spPr>
      </p:pic>
      <p:pic>
        <p:nvPicPr>
          <p:cNvPr id="7" name="圖片 6"/>
          <p:cNvPicPr>
            <a:picLocks noChangeAspect="1"/>
          </p:cNvPicPr>
          <p:nvPr/>
        </p:nvPicPr>
        <p:blipFill>
          <a:blip r:embed="rId4"/>
          <a:stretch>
            <a:fillRect/>
          </a:stretch>
        </p:blipFill>
        <p:spPr>
          <a:xfrm>
            <a:off x="1409343" y="5303405"/>
            <a:ext cx="9305925" cy="1435210"/>
          </a:xfrm>
          <a:prstGeom prst="rect">
            <a:avLst/>
          </a:prstGeom>
        </p:spPr>
      </p:pic>
      <p:sp>
        <p:nvSpPr>
          <p:cNvPr id="8" name="矩形 7"/>
          <p:cNvSpPr/>
          <p:nvPr/>
        </p:nvSpPr>
        <p:spPr>
          <a:xfrm>
            <a:off x="1801908" y="2906758"/>
            <a:ext cx="1362633" cy="2013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9" name="矩形 8"/>
          <p:cNvSpPr/>
          <p:nvPr/>
        </p:nvSpPr>
        <p:spPr>
          <a:xfrm>
            <a:off x="7620002" y="1315616"/>
            <a:ext cx="1775010" cy="1814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248149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Docker for Windows</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432561"/>
            <a:ext cx="10131425" cy="4358640"/>
          </a:xfrm>
        </p:spPr>
        <p:txBody>
          <a:bodyPr anchor="t"/>
          <a:lstStyle/>
          <a:p>
            <a:r>
              <a:rPr lang="en-US" altLang="zh-TW" dirty="0" smtClean="0">
                <a:latin typeface="微軟正黑體" panose="020B0604030504040204" pitchFamily="34" charset="-120"/>
                <a:ea typeface="微軟正黑體" panose="020B0604030504040204" pitchFamily="34" charset="-120"/>
              </a:rPr>
              <a:t>Docker Hub</a:t>
            </a:r>
          </a:p>
          <a:p>
            <a:pPr lvl="1"/>
            <a:r>
              <a:rPr lang="en-US" altLang="zh-TW" dirty="0">
                <a:latin typeface="微軟正黑體" panose="020B0604030504040204" pitchFamily="34" charset="-120"/>
                <a:ea typeface="微軟正黑體" panose="020B0604030504040204" pitchFamily="34" charset="-120"/>
              </a:rPr>
              <a:t>https://hub.docker.com/explore/</a:t>
            </a:r>
          </a:p>
        </p:txBody>
      </p:sp>
      <p:pic>
        <p:nvPicPr>
          <p:cNvPr id="5" name="圖片 4"/>
          <p:cNvPicPr>
            <a:picLocks noChangeAspect="1"/>
          </p:cNvPicPr>
          <p:nvPr/>
        </p:nvPicPr>
        <p:blipFill>
          <a:blip r:embed="rId2"/>
          <a:stretch>
            <a:fillRect/>
          </a:stretch>
        </p:blipFill>
        <p:spPr>
          <a:xfrm>
            <a:off x="121298" y="2388495"/>
            <a:ext cx="6255688" cy="4114939"/>
          </a:xfrm>
          <a:prstGeom prst="rect">
            <a:avLst/>
          </a:prstGeom>
        </p:spPr>
      </p:pic>
      <p:pic>
        <p:nvPicPr>
          <p:cNvPr id="6" name="圖片 5"/>
          <p:cNvPicPr>
            <a:picLocks noChangeAspect="1"/>
          </p:cNvPicPr>
          <p:nvPr/>
        </p:nvPicPr>
        <p:blipFill>
          <a:blip r:embed="rId3"/>
          <a:stretch>
            <a:fillRect/>
          </a:stretch>
        </p:blipFill>
        <p:spPr>
          <a:xfrm>
            <a:off x="6495796" y="3321694"/>
            <a:ext cx="5541179" cy="2612571"/>
          </a:xfrm>
          <a:prstGeom prst="rect">
            <a:avLst/>
          </a:prstGeom>
        </p:spPr>
      </p:pic>
      <p:pic>
        <p:nvPicPr>
          <p:cNvPr id="7" name="圖片 6"/>
          <p:cNvPicPr>
            <a:picLocks noChangeAspect="1"/>
          </p:cNvPicPr>
          <p:nvPr/>
        </p:nvPicPr>
        <p:blipFill>
          <a:blip r:embed="rId4"/>
          <a:stretch>
            <a:fillRect/>
          </a:stretch>
        </p:blipFill>
        <p:spPr>
          <a:xfrm>
            <a:off x="6495795" y="2388439"/>
            <a:ext cx="5541179" cy="592029"/>
          </a:xfrm>
          <a:prstGeom prst="rect">
            <a:avLst/>
          </a:prstGeom>
        </p:spPr>
      </p:pic>
    </p:spTree>
    <p:extLst>
      <p:ext uri="{BB962C8B-B14F-4D97-AF65-F5344CB8AC3E}">
        <p14:creationId xmlns:p14="http://schemas.microsoft.com/office/powerpoint/2010/main" val="4013633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stretch>
            <a:fillRect/>
          </a:stretch>
        </p:blipFill>
        <p:spPr>
          <a:xfrm>
            <a:off x="3406588" y="2952286"/>
            <a:ext cx="8699164" cy="3845426"/>
          </a:xfrm>
          <a:prstGeom prst="rect">
            <a:avLst/>
          </a:prstGeom>
        </p:spPr>
      </p:pic>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a:t>
            </a:r>
            <a:r>
              <a:rPr lang="en-US" altLang="zh-TW" dirty="0" smtClean="0">
                <a:latin typeface="微軟正黑體" panose="020B0604030504040204" pitchFamily="34" charset="-120"/>
                <a:ea typeface="微軟正黑體" panose="020B0604030504040204" pitchFamily="34" charset="-120"/>
              </a:rPr>
              <a:t>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442721"/>
            <a:ext cx="10131425" cy="4348480"/>
          </a:xfrm>
        </p:spPr>
        <p:txBody>
          <a:bodyPr anchor="t"/>
          <a:lstStyle/>
          <a:p>
            <a:r>
              <a:rPr lang="en-US" altLang="zh-TW" dirty="0">
                <a:latin typeface="微軟正黑體" panose="020B0604030504040204" pitchFamily="34" charset="-120"/>
                <a:ea typeface="微軟正黑體" panose="020B0604030504040204" pitchFamily="34" charset="-120"/>
              </a:rPr>
              <a:t>On </a:t>
            </a:r>
            <a:r>
              <a:rPr lang="en-US" altLang="zh-TW" dirty="0" smtClean="0">
                <a:latin typeface="微軟正黑體" panose="020B0604030504040204" pitchFamily="34" charset="-120"/>
                <a:ea typeface="微軟正黑體" panose="020B0604030504040204" pitchFamily="34" charset="-120"/>
              </a:rPr>
              <a:t>Windows with Docker</a:t>
            </a:r>
          </a:p>
          <a:p>
            <a:pPr lvl="1"/>
            <a:r>
              <a:rPr lang="zh-TW" altLang="en-US" dirty="0" smtClean="0">
                <a:latin typeface="微軟正黑體" panose="020B0604030504040204" pitchFamily="34" charset="-120"/>
                <a:ea typeface="微軟正黑體" panose="020B0604030504040204" pitchFamily="34" charset="-120"/>
              </a:rPr>
              <a:t>取得</a:t>
            </a:r>
            <a:r>
              <a:rPr lang="zh-TW" altLang="en-US" dirty="0">
                <a:latin typeface="微軟正黑體" panose="020B0604030504040204" pitchFamily="34" charset="-120"/>
                <a:ea typeface="微軟正黑體" panose="020B0604030504040204" pitchFamily="34" charset="-120"/>
              </a:rPr>
              <a:t>官方</a:t>
            </a:r>
            <a:r>
              <a:rPr lang="zh-TW" altLang="en-US" dirty="0" smtClean="0">
                <a:latin typeface="微軟正黑體" panose="020B0604030504040204" pitchFamily="34" charset="-120"/>
                <a:ea typeface="微軟正黑體" panose="020B0604030504040204" pitchFamily="34" charset="-120"/>
              </a:rPr>
              <a:t>的 </a:t>
            </a:r>
            <a:r>
              <a:rPr lang="en-US" altLang="zh-TW" dirty="0" smtClean="0">
                <a:latin typeface="微軟正黑體" panose="020B0604030504040204" pitchFamily="34" charset="-120"/>
                <a:ea typeface="微軟正黑體" panose="020B0604030504040204" pitchFamily="34" charset="-120"/>
              </a:rPr>
              <a:t>.NET</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Core Image </a:t>
            </a:r>
            <a:r>
              <a:rPr lang="zh-TW" altLang="en-US" dirty="0" smtClean="0">
                <a:latin typeface="微軟正黑體" panose="020B0604030504040204" pitchFamily="34" charset="-120"/>
                <a:ea typeface="微軟正黑體" panose="020B0604030504040204" pitchFamily="34" charset="-120"/>
              </a:rPr>
              <a:t>並建立 </a:t>
            </a:r>
            <a:r>
              <a:rPr lang="en-US" altLang="zh-TW" dirty="0" smtClean="0">
                <a:latin typeface="微軟正黑體" panose="020B0604030504040204" pitchFamily="34" charset="-120"/>
                <a:ea typeface="微軟正黑體" panose="020B0604030504040204" pitchFamily="34" charset="-120"/>
              </a:rPr>
              <a:t>Container</a:t>
            </a:r>
            <a:r>
              <a:rPr lang="zh-TW" altLang="en-US" dirty="0" smtClean="0">
                <a:latin typeface="微軟正黑體" panose="020B0604030504040204" pitchFamily="34" charset="-120"/>
                <a:ea typeface="微軟正黑體" panose="020B0604030504040204" pitchFamily="34" charset="-120"/>
              </a:rPr>
              <a:t> 執行，確定版本運作正常</a:t>
            </a:r>
            <a:endParaRPr lang="en-US" altLang="zh-TW" dirty="0" smtClean="0">
              <a:latin typeface="微軟正黑體" panose="020B0604030504040204" pitchFamily="34" charset="-120"/>
              <a:ea typeface="微軟正黑體" panose="020B0604030504040204" pitchFamily="34" charset="-120"/>
            </a:endParaRPr>
          </a:p>
          <a:p>
            <a:pPr lvl="2"/>
            <a:r>
              <a:rPr lang="en-US" altLang="zh-TW" dirty="0" err="1">
                <a:latin typeface="微軟正黑體" panose="020B0604030504040204" pitchFamily="34" charset="-120"/>
                <a:ea typeface="微軟正黑體" panose="020B0604030504040204" pitchFamily="34" charset="-120"/>
              </a:rPr>
              <a:t>d</a:t>
            </a:r>
            <a:r>
              <a:rPr lang="en-US" altLang="zh-TW" dirty="0" err="1" smtClean="0">
                <a:latin typeface="微軟正黑體" panose="020B0604030504040204" pitchFamily="34" charset="-120"/>
                <a:ea typeface="微軟正黑體" panose="020B0604030504040204" pitchFamily="34" charset="-120"/>
              </a:rPr>
              <a:t>ocker</a:t>
            </a:r>
            <a:r>
              <a:rPr lang="en-US" altLang="zh-TW" dirty="0" smtClean="0">
                <a:latin typeface="微軟正黑體" panose="020B0604030504040204" pitchFamily="34" charset="-120"/>
                <a:ea typeface="微軟正黑體" panose="020B0604030504040204" pitchFamily="34" charset="-120"/>
              </a:rPr>
              <a:t> run –it </a:t>
            </a:r>
            <a:r>
              <a:rPr lang="en-US" altLang="zh-TW" dirty="0" err="1" smtClean="0">
                <a:latin typeface="微軟正黑體" panose="020B0604030504040204" pitchFamily="34" charset="-120"/>
                <a:ea typeface="微軟正黑體" panose="020B0604030504040204" pitchFamily="34" charset="-120"/>
              </a:rPr>
              <a:t>microsoft</a:t>
            </a:r>
            <a:r>
              <a:rPr lang="en-US" altLang="zh-TW" dirty="0" smtClean="0">
                <a:latin typeface="微軟正黑體" panose="020B0604030504040204" pitchFamily="34" charset="-120"/>
                <a:ea typeface="微軟正黑體" panose="020B0604030504040204" pitchFamily="34" charset="-120"/>
              </a:rPr>
              <a:t>/</a:t>
            </a:r>
            <a:r>
              <a:rPr lang="en-US" altLang="zh-TW" dirty="0" err="1" smtClean="0">
                <a:latin typeface="微軟正黑體" panose="020B0604030504040204" pitchFamily="34" charset="-120"/>
                <a:ea typeface="微軟正黑體" panose="020B0604030504040204" pitchFamily="34" charset="-120"/>
              </a:rPr>
              <a:t>dotnet:latest</a:t>
            </a:r>
            <a:endParaRPr lang="en-US" altLang="zh-TW" dirty="0" smtClean="0">
              <a:latin typeface="微軟正黑體" panose="020B0604030504040204" pitchFamily="34" charset="-120"/>
              <a:ea typeface="微軟正黑體" panose="020B0604030504040204" pitchFamily="34" charset="-120"/>
            </a:endParaRPr>
          </a:p>
          <a:p>
            <a:pPr lvl="2"/>
            <a:r>
              <a:rPr lang="en-US" altLang="zh-TW" dirty="0" err="1" smtClean="0">
                <a:latin typeface="微軟正黑體" panose="020B0604030504040204" pitchFamily="34" charset="-120"/>
                <a:ea typeface="微軟正黑體" panose="020B0604030504040204" pitchFamily="34" charset="-120"/>
              </a:rPr>
              <a:t>dotnet</a:t>
            </a:r>
            <a:r>
              <a:rPr lang="en-US" altLang="zh-TW" dirty="0" smtClean="0">
                <a:latin typeface="微軟正黑體" panose="020B0604030504040204" pitchFamily="34" charset="-120"/>
                <a:ea typeface="微軟正黑體" panose="020B0604030504040204" pitchFamily="34" charset="-120"/>
              </a:rPr>
              <a:t> new</a:t>
            </a:r>
          </a:p>
          <a:p>
            <a:pPr lvl="2"/>
            <a:r>
              <a:rPr lang="en-US" altLang="zh-TW" dirty="0" err="1" smtClean="0">
                <a:latin typeface="微軟正黑體" panose="020B0604030504040204" pitchFamily="34" charset="-120"/>
                <a:ea typeface="微軟正黑體" panose="020B0604030504040204" pitchFamily="34" charset="-120"/>
              </a:rPr>
              <a:t>dotnet</a:t>
            </a:r>
            <a:r>
              <a:rPr lang="en-US" altLang="zh-TW" dirty="0" smtClean="0">
                <a:latin typeface="微軟正黑體" panose="020B0604030504040204" pitchFamily="34" charset="-120"/>
                <a:ea typeface="微軟正黑體" panose="020B0604030504040204" pitchFamily="34" charset="-120"/>
              </a:rPr>
              <a:t> restore</a:t>
            </a:r>
          </a:p>
          <a:p>
            <a:pPr lvl="2"/>
            <a:r>
              <a:rPr lang="en-US" altLang="zh-TW" dirty="0" err="1" smtClean="0">
                <a:latin typeface="微軟正黑體" panose="020B0604030504040204" pitchFamily="34" charset="-120"/>
                <a:ea typeface="微軟正黑體" panose="020B0604030504040204" pitchFamily="34" charset="-120"/>
              </a:rPr>
              <a:t>dotnet</a:t>
            </a:r>
            <a:r>
              <a:rPr lang="en-US" altLang="zh-TW" dirty="0" smtClean="0">
                <a:latin typeface="微軟正黑體" panose="020B0604030504040204" pitchFamily="34" charset="-120"/>
                <a:ea typeface="微軟正黑體" panose="020B0604030504040204" pitchFamily="34" charset="-120"/>
              </a:rPr>
              <a:t> run</a:t>
            </a:r>
            <a:endParaRPr lang="zh-TW" altLang="en-US" dirty="0">
              <a:latin typeface="微軟正黑體" panose="020B0604030504040204" pitchFamily="34" charset="-120"/>
              <a:ea typeface="微軟正黑體" panose="020B0604030504040204" pitchFamily="34" charset="-120"/>
            </a:endParaRPr>
          </a:p>
        </p:txBody>
      </p:sp>
      <p:sp>
        <p:nvSpPr>
          <p:cNvPr id="7" name="矩形 6"/>
          <p:cNvSpPr/>
          <p:nvPr/>
        </p:nvSpPr>
        <p:spPr>
          <a:xfrm>
            <a:off x="5113500" y="3825007"/>
            <a:ext cx="1384039" cy="2215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8" name="矩形 7"/>
          <p:cNvSpPr/>
          <p:nvPr/>
        </p:nvSpPr>
        <p:spPr>
          <a:xfrm>
            <a:off x="5122466" y="3464807"/>
            <a:ext cx="1082589" cy="203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0" name="矩形 9"/>
          <p:cNvSpPr/>
          <p:nvPr/>
        </p:nvSpPr>
        <p:spPr>
          <a:xfrm>
            <a:off x="5124140" y="4676622"/>
            <a:ext cx="1082589" cy="203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424471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a:t>
            </a:r>
            <a:r>
              <a:rPr lang="en-US" altLang="zh-TW" dirty="0" smtClean="0">
                <a:latin typeface="微軟正黑體" panose="020B0604030504040204" pitchFamily="34" charset="-120"/>
                <a:ea typeface="微軟正黑體" panose="020B0604030504040204" pitchFamily="34" charset="-120"/>
              </a:rPr>
              <a:t>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442721"/>
            <a:ext cx="10131425" cy="5282170"/>
          </a:xfrm>
        </p:spPr>
        <p:txBody>
          <a:bodyPr anchor="t">
            <a:normAutofit/>
          </a:bodyPr>
          <a:lstStyle/>
          <a:p>
            <a:r>
              <a:rPr lang="en-US" altLang="zh-TW" dirty="0">
                <a:latin typeface="微軟正黑體" panose="020B0604030504040204" pitchFamily="34" charset="-120"/>
                <a:ea typeface="微軟正黑體" panose="020B0604030504040204" pitchFamily="34" charset="-120"/>
              </a:rPr>
              <a:t>On </a:t>
            </a:r>
            <a:r>
              <a:rPr lang="en-US" altLang="zh-TW" dirty="0" smtClean="0">
                <a:latin typeface="微軟正黑體" panose="020B0604030504040204" pitchFamily="34" charset="-120"/>
                <a:ea typeface="微軟正黑體" panose="020B0604030504040204" pitchFamily="34" charset="-120"/>
              </a:rPr>
              <a:t>Windows with Docker</a:t>
            </a:r>
          </a:p>
          <a:p>
            <a:pPr lvl="1"/>
            <a:r>
              <a:rPr lang="zh-TW" altLang="en-US" dirty="0" smtClean="0">
                <a:latin typeface="微軟正黑體" panose="020B0604030504040204" pitchFamily="34" charset="-120"/>
                <a:ea typeface="微軟正黑體" panose="020B0604030504040204" pitchFamily="34" charset="-120"/>
              </a:rPr>
              <a:t>將 </a:t>
            </a:r>
            <a:r>
              <a:rPr lang="en-US" altLang="zh-TW" dirty="0" smtClean="0">
                <a:latin typeface="微軟正黑體" panose="020B0604030504040204" pitchFamily="34" charset="-120"/>
                <a:ea typeface="微軟正黑體" panose="020B0604030504040204" pitchFamily="34" charset="-120"/>
              </a:rPr>
              <a:t>ASP.NET Core </a:t>
            </a:r>
            <a:r>
              <a:rPr lang="zh-TW" altLang="en-US" dirty="0" smtClean="0">
                <a:latin typeface="微軟正黑體" panose="020B0604030504040204" pitchFamily="34" charset="-120"/>
                <a:ea typeface="微軟正黑體" panose="020B0604030504040204" pitchFamily="34" charset="-120"/>
              </a:rPr>
              <a:t>程式打包</a:t>
            </a:r>
            <a:endParaRPr lang="zh-TW" altLang="en-US" dirty="0">
              <a:latin typeface="微軟正黑體" panose="020B0604030504040204" pitchFamily="34" charset="-120"/>
              <a:ea typeface="微軟正黑體" panose="020B0604030504040204" pitchFamily="34" charset="-120"/>
            </a:endParaRPr>
          </a:p>
          <a:p>
            <a:pPr lvl="2"/>
            <a:r>
              <a:rPr lang="en-US" altLang="zh-TW" dirty="0" err="1" smtClean="0">
                <a:latin typeface="微軟正黑體" panose="020B0604030504040204" pitchFamily="34" charset="-120"/>
                <a:ea typeface="微軟正黑體" panose="020B0604030504040204" pitchFamily="34" charset="-120"/>
              </a:rPr>
              <a:t>dotnet</a:t>
            </a:r>
            <a:r>
              <a:rPr lang="en-US" altLang="zh-TW" dirty="0" smtClean="0">
                <a:latin typeface="微軟正黑體" panose="020B0604030504040204" pitchFamily="34" charset="-120"/>
                <a:ea typeface="微軟正黑體" panose="020B0604030504040204" pitchFamily="34" charset="-120"/>
              </a:rPr>
              <a:t> publish</a:t>
            </a:r>
          </a:p>
          <a:p>
            <a:pPr lvl="2"/>
            <a:endParaRPr lang="en-US" altLang="zh-TW" dirty="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1"/>
            <a:r>
              <a:rPr lang="zh-TW" altLang="en-US" dirty="0" smtClean="0">
                <a:latin typeface="微軟正黑體" panose="020B0604030504040204" pitchFamily="34" charset="-120"/>
                <a:ea typeface="微軟正黑體" panose="020B0604030504040204" pitchFamily="34" charset="-120"/>
              </a:rPr>
              <a:t>執行打包後的程式，確定運作正常</a:t>
            </a:r>
            <a:endParaRPr lang="en-US" altLang="zh-TW" dirty="0" smtClean="0">
              <a:latin typeface="微軟正黑體" panose="020B0604030504040204" pitchFamily="34" charset="-120"/>
              <a:ea typeface="微軟正黑體" panose="020B0604030504040204" pitchFamily="34" charset="-120"/>
            </a:endParaRPr>
          </a:p>
          <a:p>
            <a:pPr lvl="2"/>
            <a:r>
              <a:rPr lang="en-US" altLang="zh-TW" dirty="0" err="1">
                <a:latin typeface="微軟正黑體" panose="020B0604030504040204" pitchFamily="34" charset="-120"/>
                <a:ea typeface="微軟正黑體" panose="020B0604030504040204" pitchFamily="34" charset="-120"/>
              </a:rPr>
              <a:t>dotnet</a:t>
            </a:r>
            <a:r>
              <a:rPr lang="en-US" altLang="zh-TW" dirty="0">
                <a:latin typeface="微軟正黑體" panose="020B0604030504040204" pitchFamily="34" charset="-120"/>
                <a:ea typeface="微軟正黑體" panose="020B0604030504040204" pitchFamily="34" charset="-120"/>
              </a:rPr>
              <a:t> run bin\Debug\netcoreapp1.0\publish\ASPNETCore-GetStarted-master.dll</a:t>
            </a:r>
            <a:endParaRPr lang="en-US" altLang="zh-TW" dirty="0" smtClean="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a:stretch>
            <a:fillRect/>
          </a:stretch>
        </p:blipFill>
        <p:spPr>
          <a:xfrm>
            <a:off x="633412" y="2568769"/>
            <a:ext cx="10925175" cy="1057275"/>
          </a:xfrm>
          <a:prstGeom prst="rect">
            <a:avLst/>
          </a:prstGeom>
        </p:spPr>
      </p:pic>
      <p:pic>
        <p:nvPicPr>
          <p:cNvPr id="5" name="圖片 4"/>
          <p:cNvPicPr>
            <a:picLocks noChangeAspect="1"/>
          </p:cNvPicPr>
          <p:nvPr/>
        </p:nvPicPr>
        <p:blipFill>
          <a:blip r:embed="rId3"/>
          <a:stretch>
            <a:fillRect/>
          </a:stretch>
        </p:blipFill>
        <p:spPr>
          <a:xfrm>
            <a:off x="376237" y="4648674"/>
            <a:ext cx="11439525" cy="1419225"/>
          </a:xfrm>
          <a:prstGeom prst="rect">
            <a:avLst/>
          </a:prstGeom>
        </p:spPr>
      </p:pic>
      <p:pic>
        <p:nvPicPr>
          <p:cNvPr id="6" name="圖片 5"/>
          <p:cNvPicPr>
            <a:picLocks noChangeAspect="1"/>
          </p:cNvPicPr>
          <p:nvPr/>
        </p:nvPicPr>
        <p:blipFill>
          <a:blip r:embed="rId4"/>
          <a:stretch>
            <a:fillRect/>
          </a:stretch>
        </p:blipFill>
        <p:spPr>
          <a:xfrm>
            <a:off x="7255075" y="5397428"/>
            <a:ext cx="4903439" cy="1424801"/>
          </a:xfrm>
          <a:prstGeom prst="rect">
            <a:avLst/>
          </a:prstGeom>
        </p:spPr>
      </p:pic>
      <p:sp>
        <p:nvSpPr>
          <p:cNvPr id="7" name="矩形 6"/>
          <p:cNvSpPr/>
          <p:nvPr/>
        </p:nvSpPr>
        <p:spPr>
          <a:xfrm>
            <a:off x="5342965" y="2568769"/>
            <a:ext cx="1550894" cy="2551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8" name="矩形 7"/>
          <p:cNvSpPr/>
          <p:nvPr/>
        </p:nvSpPr>
        <p:spPr>
          <a:xfrm>
            <a:off x="376236" y="4648674"/>
            <a:ext cx="11439525" cy="4253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241618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a:t>
            </a:r>
            <a:r>
              <a:rPr lang="en-US" altLang="zh-TW" dirty="0" smtClean="0">
                <a:latin typeface="微軟正黑體" panose="020B0604030504040204" pitchFamily="34" charset="-120"/>
                <a:ea typeface="微軟正黑體" panose="020B0604030504040204" pitchFamily="34" charset="-120"/>
              </a:rPr>
              <a:t>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442721"/>
            <a:ext cx="10131425" cy="5282170"/>
          </a:xfrm>
        </p:spPr>
        <p:txBody>
          <a:bodyPr anchor="t">
            <a:normAutofit lnSpcReduction="10000"/>
          </a:bodyPr>
          <a:lstStyle/>
          <a:p>
            <a:r>
              <a:rPr lang="en-US" altLang="zh-TW" dirty="0">
                <a:latin typeface="微軟正黑體" panose="020B0604030504040204" pitchFamily="34" charset="-120"/>
                <a:ea typeface="微軟正黑體" panose="020B0604030504040204" pitchFamily="34" charset="-120"/>
              </a:rPr>
              <a:t>On </a:t>
            </a:r>
            <a:r>
              <a:rPr lang="en-US" altLang="zh-TW" dirty="0" smtClean="0">
                <a:latin typeface="微軟正黑體" panose="020B0604030504040204" pitchFamily="34" charset="-120"/>
                <a:ea typeface="微軟正黑體" panose="020B0604030504040204" pitchFamily="34" charset="-120"/>
              </a:rPr>
              <a:t>Windows with Docker</a:t>
            </a:r>
          </a:p>
          <a:p>
            <a:pPr lvl="1"/>
            <a:r>
              <a:rPr lang="zh-TW" altLang="en-US" dirty="0" smtClean="0">
                <a:latin typeface="微軟正黑體" panose="020B0604030504040204" pitchFamily="34" charset="-120"/>
                <a:ea typeface="微軟正黑體" panose="020B0604030504040204" pitchFamily="34" charset="-120"/>
              </a:rPr>
              <a:t>在專案目錄中建立 </a:t>
            </a:r>
            <a:r>
              <a:rPr lang="en-US" altLang="zh-TW" dirty="0" err="1" smtClean="0">
                <a:latin typeface="微軟正黑體" panose="020B0604030504040204" pitchFamily="34" charset="-120"/>
                <a:ea typeface="微軟正黑體" panose="020B0604030504040204" pitchFamily="34" charset="-120"/>
              </a:rPr>
              <a:t>Dockerfile</a:t>
            </a:r>
            <a:endParaRPr lang="en-US" altLang="zh-TW" dirty="0" smtClean="0">
              <a:latin typeface="微軟正黑體" panose="020B0604030504040204" pitchFamily="34" charset="-120"/>
              <a:ea typeface="微軟正黑體" panose="020B0604030504040204" pitchFamily="34" charset="-120"/>
            </a:endParaRPr>
          </a:p>
          <a:p>
            <a:pPr marL="457200" lvl="1" indent="0">
              <a:buNone/>
            </a:pPr>
            <a:r>
              <a:rPr lang="en-US" altLang="zh-TW" dirty="0">
                <a:latin typeface="微軟正黑體" panose="020B0604030504040204" pitchFamily="34" charset="-120"/>
                <a:ea typeface="微軟正黑體" panose="020B0604030504040204" pitchFamily="34" charset="-120"/>
              </a:rPr>
              <a:t>FROM </a:t>
            </a:r>
            <a:r>
              <a:rPr lang="en-US" altLang="zh-TW" dirty="0" err="1">
                <a:latin typeface="微軟正黑體" panose="020B0604030504040204" pitchFamily="34" charset="-120"/>
                <a:ea typeface="微軟正黑體" panose="020B0604030504040204" pitchFamily="34" charset="-120"/>
              </a:rPr>
              <a:t>microsoft</a:t>
            </a:r>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dotnet:latest</a:t>
            </a:r>
            <a:endParaRPr lang="en-US" altLang="zh-TW" dirty="0">
              <a:latin typeface="微軟正黑體" panose="020B0604030504040204" pitchFamily="34" charset="-120"/>
              <a:ea typeface="微軟正黑體" panose="020B0604030504040204" pitchFamily="34" charset="-120"/>
            </a:endParaRPr>
          </a:p>
          <a:p>
            <a:pPr marL="457200" lvl="1" indent="0">
              <a:buNone/>
            </a:pPr>
            <a:r>
              <a:rPr lang="en-US" altLang="zh-TW" dirty="0" smtClean="0">
                <a:latin typeface="微軟正黑體" panose="020B0604030504040204" pitchFamily="34" charset="-120"/>
                <a:ea typeface="微軟正黑體" panose="020B0604030504040204" pitchFamily="34" charset="-120"/>
              </a:rPr>
              <a:t>COPY bin/Debug/netcoreapp1.0/publish </a:t>
            </a:r>
            <a:r>
              <a:rPr lang="en-US" altLang="zh-TW" dirty="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root</a:t>
            </a:r>
            <a:endParaRPr lang="en-US" altLang="zh-TW" dirty="0">
              <a:latin typeface="微軟正黑體" panose="020B0604030504040204" pitchFamily="34" charset="-120"/>
              <a:ea typeface="微軟正黑體" panose="020B0604030504040204" pitchFamily="34" charset="-120"/>
            </a:endParaRPr>
          </a:p>
          <a:p>
            <a:pPr marL="457200" lvl="1" indent="0">
              <a:buNone/>
            </a:pPr>
            <a:r>
              <a:rPr lang="en-US" altLang="zh-TW" dirty="0">
                <a:latin typeface="微軟正黑體" panose="020B0604030504040204" pitchFamily="34" charset="-120"/>
                <a:ea typeface="微軟正黑體" panose="020B0604030504040204" pitchFamily="34" charset="-120"/>
              </a:rPr>
              <a:t>WORKDIR /root</a:t>
            </a:r>
          </a:p>
          <a:p>
            <a:pPr marL="457200" lvl="1" indent="0">
              <a:buNone/>
            </a:pPr>
            <a:r>
              <a:rPr lang="en-US" altLang="zh-TW" dirty="0" smtClean="0">
                <a:latin typeface="微軟正黑體" panose="020B0604030504040204" pitchFamily="34" charset="-120"/>
                <a:ea typeface="微軟正黑體" panose="020B0604030504040204" pitchFamily="34" charset="-120"/>
              </a:rPr>
              <a:t>EXPOSE 5000/</a:t>
            </a:r>
            <a:r>
              <a:rPr lang="en-US" altLang="zh-TW" dirty="0" err="1" smtClean="0">
                <a:latin typeface="微軟正黑體" panose="020B0604030504040204" pitchFamily="34" charset="-120"/>
                <a:ea typeface="微軟正黑體" panose="020B0604030504040204" pitchFamily="34" charset="-120"/>
              </a:rPr>
              <a:t>tcp</a:t>
            </a:r>
            <a:endParaRPr lang="en-US" altLang="zh-TW" dirty="0" smtClean="0">
              <a:latin typeface="微軟正黑體" panose="020B0604030504040204" pitchFamily="34" charset="-120"/>
              <a:ea typeface="微軟正黑體" panose="020B0604030504040204" pitchFamily="34" charset="-120"/>
            </a:endParaRPr>
          </a:p>
          <a:p>
            <a:pPr marL="457200" lvl="1" indent="0">
              <a:buNone/>
            </a:pPr>
            <a:r>
              <a:rPr lang="en-US" altLang="zh-TW" dirty="0">
                <a:latin typeface="微軟正黑體" panose="020B0604030504040204" pitchFamily="34" charset="-120"/>
                <a:ea typeface="微軟正黑體" panose="020B0604030504040204" pitchFamily="34" charset="-120"/>
              </a:rPr>
              <a:t>ENV ASPNETCORE_URLS http://*:</a:t>
            </a:r>
            <a:r>
              <a:rPr lang="en-US" altLang="zh-TW" dirty="0" smtClean="0">
                <a:latin typeface="微軟正黑體" panose="020B0604030504040204" pitchFamily="34" charset="-120"/>
                <a:ea typeface="微軟正黑體" panose="020B0604030504040204" pitchFamily="34" charset="-120"/>
              </a:rPr>
              <a:t>5000</a:t>
            </a:r>
            <a:endParaRPr lang="en-US" altLang="zh-TW" dirty="0">
              <a:latin typeface="微軟正黑體" panose="020B0604030504040204" pitchFamily="34" charset="-120"/>
              <a:ea typeface="微軟正黑體" panose="020B0604030504040204" pitchFamily="34" charset="-120"/>
            </a:endParaRPr>
          </a:p>
          <a:p>
            <a:pPr marL="457200" lvl="1" indent="0">
              <a:buNone/>
            </a:pPr>
            <a:r>
              <a:rPr lang="en-US" altLang="zh-TW" dirty="0" smtClean="0">
                <a:latin typeface="微軟正黑體" panose="020B0604030504040204" pitchFamily="34" charset="-120"/>
                <a:ea typeface="微軟正黑體" panose="020B0604030504040204" pitchFamily="34" charset="-120"/>
              </a:rPr>
              <a:t>ENTRYPOINT </a:t>
            </a:r>
            <a:r>
              <a:rPr lang="en-US" altLang="zh-TW" dirty="0" err="1" smtClean="0">
                <a:latin typeface="微軟正黑體" panose="020B0604030504040204" pitchFamily="34" charset="-120"/>
                <a:ea typeface="微軟正黑體" panose="020B0604030504040204" pitchFamily="34" charset="-120"/>
              </a:rPr>
              <a:t>dotnet</a:t>
            </a:r>
            <a:r>
              <a:rPr lang="en-US" altLang="zh-TW" dirty="0" smtClean="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root/ASPNETCore-GetStarted-master.dll</a:t>
            </a:r>
            <a:endParaRPr lang="en-US" altLang="zh-TW" dirty="0">
              <a:latin typeface="微軟正黑體" panose="020B0604030504040204" pitchFamily="34" charset="-120"/>
              <a:ea typeface="微軟正黑體" panose="020B0604030504040204" pitchFamily="34" charset="-120"/>
            </a:endParaRPr>
          </a:p>
          <a:p>
            <a:pPr lvl="2"/>
            <a:r>
              <a:rPr lang="en-US" altLang="zh-TW" b="1" dirty="0">
                <a:latin typeface="微軟正黑體" panose="020B0604030504040204" pitchFamily="34" charset="-120"/>
                <a:ea typeface="微軟正黑體" panose="020B0604030504040204" pitchFamily="34" charset="-120"/>
              </a:rPr>
              <a:t>FROM</a:t>
            </a:r>
            <a:r>
              <a:rPr lang="en-US" altLang="zh-TW" dirty="0">
                <a:latin typeface="微軟正黑體" panose="020B0604030504040204" pitchFamily="34" charset="-120"/>
                <a:ea typeface="微軟正黑體" panose="020B0604030504040204" pitchFamily="34" charset="-120"/>
              </a:rPr>
              <a:t> tells Docker that you want to base your image on the existing image </a:t>
            </a:r>
            <a:r>
              <a:rPr lang="en-US" altLang="zh-TW" dirty="0" smtClean="0">
                <a:latin typeface="微軟正黑體" panose="020B0604030504040204" pitchFamily="34" charset="-120"/>
                <a:ea typeface="微軟正黑體" panose="020B0604030504040204" pitchFamily="34" charset="-120"/>
              </a:rPr>
              <a:t>called</a:t>
            </a:r>
          </a:p>
          <a:p>
            <a:pPr lvl="2"/>
            <a:r>
              <a:rPr lang="zh-TW" altLang="zh-TW" b="1" dirty="0">
                <a:latin typeface="微軟正黑體" panose="020B0604030504040204" pitchFamily="34" charset="-120"/>
                <a:ea typeface="微軟正黑體" panose="020B0604030504040204" pitchFamily="34" charset="-120"/>
              </a:rPr>
              <a:t>COPY</a:t>
            </a:r>
            <a:r>
              <a:rPr lang="zh-TW" altLang="zh-TW" dirty="0">
                <a:latin typeface="微軟正黑體" panose="020B0604030504040204" pitchFamily="34" charset="-120"/>
                <a:ea typeface="微軟正黑體" panose="020B0604030504040204" pitchFamily="34" charset="-120"/>
              </a:rPr>
              <a:t> and </a:t>
            </a:r>
            <a:r>
              <a:rPr lang="zh-TW" altLang="zh-TW" b="1" dirty="0">
                <a:latin typeface="微軟正黑體" panose="020B0604030504040204" pitchFamily="34" charset="-120"/>
                <a:ea typeface="微軟正黑體" panose="020B0604030504040204" pitchFamily="34" charset="-120"/>
              </a:rPr>
              <a:t>WORKDIR</a:t>
            </a:r>
            <a:r>
              <a:rPr lang="zh-TW" altLang="zh-TW" dirty="0">
                <a:latin typeface="微軟正黑體" panose="020B0604030504040204" pitchFamily="34" charset="-120"/>
                <a:ea typeface="微軟正黑體" panose="020B0604030504040204" pitchFamily="34" charset="-120"/>
              </a:rPr>
              <a:t> copy the current directory’s contents into a new directory inside the container </a:t>
            </a:r>
            <a:r>
              <a:rPr lang="zh-TW" altLang="zh-TW" dirty="0" smtClean="0">
                <a:latin typeface="微軟正黑體" panose="020B0604030504040204" pitchFamily="34" charset="-120"/>
                <a:ea typeface="微軟正黑體" panose="020B0604030504040204" pitchFamily="34" charset="-120"/>
              </a:rPr>
              <a:t>called</a:t>
            </a:r>
            <a:r>
              <a:rPr lang="zh-TW" altLang="en-US" dirty="0" smtClean="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and set that to the </a:t>
            </a:r>
            <a:r>
              <a:rPr lang="en-US" altLang="zh-TW" dirty="0" err="1">
                <a:latin typeface="微軟正黑體" panose="020B0604030504040204" pitchFamily="34" charset="-120"/>
                <a:ea typeface="微軟正黑體" panose="020B0604030504040204" pitchFamily="34" charset="-120"/>
              </a:rPr>
              <a:t>the</a:t>
            </a:r>
            <a:r>
              <a:rPr lang="en-US" altLang="zh-TW" dirty="0">
                <a:latin typeface="微軟正黑體" panose="020B0604030504040204" pitchFamily="34" charset="-120"/>
                <a:ea typeface="微軟正黑體" panose="020B0604030504040204" pitchFamily="34" charset="-120"/>
              </a:rPr>
              <a:t> working directory for the subsequent instructions</a:t>
            </a:r>
          </a:p>
          <a:p>
            <a:pPr lvl="2"/>
            <a:r>
              <a:rPr lang="en-US" altLang="zh-TW" b="1" dirty="0">
                <a:latin typeface="微軟正黑體" panose="020B0604030504040204" pitchFamily="34" charset="-120"/>
                <a:ea typeface="微軟正黑體" panose="020B0604030504040204" pitchFamily="34" charset="-120"/>
              </a:rPr>
              <a:t>EXPOSE</a:t>
            </a:r>
            <a:r>
              <a:rPr lang="en-US" altLang="zh-TW" dirty="0">
                <a:latin typeface="微軟正黑體" panose="020B0604030504040204" pitchFamily="34" charset="-120"/>
                <a:ea typeface="微軟正黑體" panose="020B0604030504040204" pitchFamily="34" charset="-120"/>
              </a:rPr>
              <a:t> tells Docker to expose port 5000 (the default port for ASP.NET) on the </a:t>
            </a:r>
            <a:r>
              <a:rPr lang="en-US" altLang="zh-TW" dirty="0" smtClean="0">
                <a:latin typeface="微軟正黑體" panose="020B0604030504040204" pitchFamily="34" charset="-120"/>
                <a:ea typeface="微軟正黑體" panose="020B0604030504040204" pitchFamily="34" charset="-120"/>
              </a:rPr>
              <a:t>container</a:t>
            </a:r>
          </a:p>
          <a:p>
            <a:pPr lvl="2"/>
            <a:r>
              <a:rPr lang="en-US" altLang="zh-TW" b="1" dirty="0">
                <a:latin typeface="微軟正黑體" panose="020B0604030504040204" pitchFamily="34" charset="-120"/>
                <a:ea typeface="微軟正黑體" panose="020B0604030504040204" pitchFamily="34" charset="-120"/>
              </a:rPr>
              <a:t>ENV</a:t>
            </a:r>
            <a:r>
              <a:rPr lang="en-US" altLang="zh-TW" dirty="0">
                <a:latin typeface="微軟正黑體" panose="020B0604030504040204" pitchFamily="34" charset="-120"/>
                <a:ea typeface="微軟正黑體" panose="020B0604030504040204" pitchFamily="34" charset="-120"/>
              </a:rPr>
              <a:t> sets the environment variable </a:t>
            </a:r>
            <a:r>
              <a:rPr lang="en-US" altLang="zh-TW" b="1" dirty="0">
                <a:latin typeface="微軟正黑體" panose="020B0604030504040204" pitchFamily="34" charset="-120"/>
                <a:ea typeface="微軟正黑體" panose="020B0604030504040204" pitchFamily="34" charset="-120"/>
              </a:rPr>
              <a:t>ASPNETCORE_URLS</a:t>
            </a:r>
            <a:r>
              <a:rPr lang="en-US" altLang="zh-TW" dirty="0">
                <a:latin typeface="微軟正黑體" panose="020B0604030504040204" pitchFamily="34" charset="-120"/>
                <a:ea typeface="微軟正黑體" panose="020B0604030504040204" pitchFamily="34" charset="-120"/>
              </a:rPr>
              <a:t> in the container. This will ensure that ASP.NET Core binds to the correct port and address</a:t>
            </a:r>
            <a:endParaRPr lang="en-US" altLang="zh-TW" dirty="0" smtClean="0">
              <a:latin typeface="微軟正黑體" panose="020B0604030504040204" pitchFamily="34" charset="-120"/>
              <a:ea typeface="微軟正黑體" panose="020B0604030504040204" pitchFamily="34" charset="-120"/>
            </a:endParaRPr>
          </a:p>
          <a:p>
            <a:pPr lvl="2"/>
            <a:r>
              <a:rPr lang="en-US" altLang="zh-TW" b="1" dirty="0">
                <a:latin typeface="微軟正黑體" panose="020B0604030504040204" pitchFamily="34" charset="-120"/>
                <a:ea typeface="微軟正黑體" panose="020B0604030504040204" pitchFamily="34" charset="-120"/>
              </a:rPr>
              <a:t>ENTRYPOINT</a:t>
            </a:r>
            <a:r>
              <a:rPr lang="en-US" altLang="zh-TW" dirty="0">
                <a:latin typeface="微軟正黑體" panose="020B0604030504040204" pitchFamily="34" charset="-120"/>
                <a:ea typeface="微軟正黑體" panose="020B0604030504040204" pitchFamily="34" charset="-120"/>
              </a:rPr>
              <a:t> specifies the command to execute when the container starts up. In this case, it’s </a:t>
            </a:r>
            <a:r>
              <a:rPr lang="en-US" altLang="zh-TW" dirty="0" err="1">
                <a:latin typeface="微軟正黑體" panose="020B0604030504040204" pitchFamily="34" charset="-120"/>
                <a:ea typeface="微軟正黑體" panose="020B0604030504040204" pitchFamily="34" charset="-120"/>
              </a:rPr>
              <a:t>dotnet</a:t>
            </a:r>
            <a:r>
              <a:rPr lang="en-US" altLang="zh-TW" dirty="0">
                <a:latin typeface="微軟正黑體" panose="020B0604030504040204" pitchFamily="34" charset="-120"/>
                <a:ea typeface="微軟正黑體" panose="020B0604030504040204" pitchFamily="34" charset="-120"/>
              </a:rPr>
              <a:t> run</a:t>
            </a:r>
          </a:p>
        </p:txBody>
      </p:sp>
      <p:pic>
        <p:nvPicPr>
          <p:cNvPr id="8" name="圖片 7"/>
          <p:cNvPicPr>
            <a:picLocks noChangeAspect="1"/>
          </p:cNvPicPr>
          <p:nvPr/>
        </p:nvPicPr>
        <p:blipFill>
          <a:blip r:embed="rId2"/>
          <a:stretch>
            <a:fillRect/>
          </a:stretch>
        </p:blipFill>
        <p:spPr>
          <a:xfrm>
            <a:off x="7028328" y="1178606"/>
            <a:ext cx="5070471" cy="2717231"/>
          </a:xfrm>
          <a:prstGeom prst="rect">
            <a:avLst/>
          </a:prstGeom>
        </p:spPr>
      </p:pic>
    </p:spTree>
    <p:extLst>
      <p:ext uri="{BB962C8B-B14F-4D97-AF65-F5344CB8AC3E}">
        <p14:creationId xmlns:p14="http://schemas.microsoft.com/office/powerpoint/2010/main" val="4810134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a:t>
            </a:r>
            <a:r>
              <a:rPr lang="en-US" altLang="zh-TW" dirty="0" smtClean="0">
                <a:latin typeface="微軟正黑體" panose="020B0604030504040204" pitchFamily="34" charset="-120"/>
                <a:ea typeface="微軟正黑體" panose="020B0604030504040204" pitchFamily="34" charset="-120"/>
              </a:rPr>
              <a:t>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442721"/>
            <a:ext cx="10131425" cy="4348480"/>
          </a:xfrm>
        </p:spPr>
        <p:txBody>
          <a:bodyPr anchor="t"/>
          <a:lstStyle/>
          <a:p>
            <a:r>
              <a:rPr lang="en-US" altLang="zh-TW" dirty="0">
                <a:latin typeface="微軟正黑體" panose="020B0604030504040204" pitchFamily="34" charset="-120"/>
                <a:ea typeface="微軟正黑體" panose="020B0604030504040204" pitchFamily="34" charset="-120"/>
              </a:rPr>
              <a:t>On </a:t>
            </a:r>
            <a:r>
              <a:rPr lang="en-US" altLang="zh-TW" dirty="0" smtClean="0">
                <a:latin typeface="微軟正黑體" panose="020B0604030504040204" pitchFamily="34" charset="-120"/>
                <a:ea typeface="微軟正黑體" panose="020B0604030504040204" pitchFamily="34" charset="-120"/>
              </a:rPr>
              <a:t>Windows with Docker</a:t>
            </a:r>
          </a:p>
          <a:p>
            <a:pPr lvl="1"/>
            <a:r>
              <a:rPr lang="zh-TW" altLang="en-US" dirty="0" smtClean="0">
                <a:latin typeface="微軟正黑體" panose="020B0604030504040204" pitchFamily="34" charset="-120"/>
                <a:ea typeface="微軟正黑體" panose="020B0604030504040204" pitchFamily="34" charset="-120"/>
              </a:rPr>
              <a:t>建</a:t>
            </a:r>
            <a:r>
              <a:rPr lang="zh-TW" altLang="en-US" dirty="0">
                <a:latin typeface="微軟正黑體" panose="020B0604030504040204" pitchFamily="34" charset="-120"/>
                <a:ea typeface="微軟正黑體" panose="020B0604030504040204" pitchFamily="34" charset="-120"/>
              </a:rPr>
              <a:t>置</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Docker Image</a:t>
            </a:r>
          </a:p>
          <a:p>
            <a:pPr lvl="2"/>
            <a:r>
              <a:rPr lang="en-US" altLang="zh-TW" dirty="0" err="1">
                <a:latin typeface="微軟正黑體" panose="020B0604030504040204" pitchFamily="34" charset="-120"/>
                <a:ea typeface="微軟正黑體" panose="020B0604030504040204" pitchFamily="34" charset="-120"/>
              </a:rPr>
              <a:t>docker</a:t>
            </a:r>
            <a:r>
              <a:rPr lang="en-US" altLang="zh-TW" dirty="0">
                <a:latin typeface="微軟正黑體" panose="020B0604030504040204" pitchFamily="34" charset="-120"/>
                <a:ea typeface="微軟正黑體" panose="020B0604030504040204" pitchFamily="34" charset="-120"/>
              </a:rPr>
              <a:t> build -t </a:t>
            </a:r>
            <a:r>
              <a:rPr lang="en-US" altLang="zh-TW" dirty="0" err="1">
                <a:latin typeface="微軟正黑體" panose="020B0604030504040204" pitchFamily="34" charset="-120"/>
                <a:ea typeface="微軟正黑體" panose="020B0604030504040204" pitchFamily="34" charset="-120"/>
              </a:rPr>
              <a:t>mytestweb</a:t>
            </a:r>
            <a:r>
              <a:rPr lang="en-US" altLang="zh-TW" dirty="0">
                <a:latin typeface="微軟正黑體" panose="020B0604030504040204" pitchFamily="34" charset="-120"/>
                <a:ea typeface="微軟正黑體" panose="020B0604030504040204" pitchFamily="34" charset="-120"/>
              </a:rPr>
              <a:t> .</a:t>
            </a:r>
          </a:p>
        </p:txBody>
      </p:sp>
      <p:pic>
        <p:nvPicPr>
          <p:cNvPr id="7" name="圖片 6"/>
          <p:cNvPicPr>
            <a:picLocks noChangeAspect="1"/>
          </p:cNvPicPr>
          <p:nvPr/>
        </p:nvPicPr>
        <p:blipFill>
          <a:blip r:embed="rId2"/>
          <a:stretch>
            <a:fillRect/>
          </a:stretch>
        </p:blipFill>
        <p:spPr>
          <a:xfrm>
            <a:off x="2252662" y="2551442"/>
            <a:ext cx="7686675" cy="4267200"/>
          </a:xfrm>
          <a:prstGeom prst="rect">
            <a:avLst/>
          </a:prstGeom>
        </p:spPr>
      </p:pic>
      <p:sp>
        <p:nvSpPr>
          <p:cNvPr id="5" name="矩形 4"/>
          <p:cNvSpPr/>
          <p:nvPr/>
        </p:nvSpPr>
        <p:spPr>
          <a:xfrm>
            <a:off x="6947650" y="2569372"/>
            <a:ext cx="2886634" cy="2371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744873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a:t>
            </a:r>
            <a:r>
              <a:rPr lang="en-US" altLang="zh-TW" dirty="0" smtClean="0">
                <a:latin typeface="微軟正黑體" panose="020B0604030504040204" pitchFamily="34" charset="-120"/>
                <a:ea typeface="微軟正黑體" panose="020B0604030504040204" pitchFamily="34" charset="-120"/>
              </a:rPr>
              <a:t>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442721"/>
            <a:ext cx="10131425" cy="4348480"/>
          </a:xfrm>
        </p:spPr>
        <p:txBody>
          <a:bodyPr anchor="t"/>
          <a:lstStyle/>
          <a:p>
            <a:r>
              <a:rPr lang="en-US" altLang="zh-TW" dirty="0">
                <a:latin typeface="微軟正黑體" panose="020B0604030504040204" pitchFamily="34" charset="-120"/>
                <a:ea typeface="微軟正黑體" panose="020B0604030504040204" pitchFamily="34" charset="-120"/>
              </a:rPr>
              <a:t>On </a:t>
            </a:r>
            <a:r>
              <a:rPr lang="en-US" altLang="zh-TW" dirty="0" smtClean="0">
                <a:latin typeface="微軟正黑體" panose="020B0604030504040204" pitchFamily="34" charset="-120"/>
                <a:ea typeface="微軟正黑體" panose="020B0604030504040204" pitchFamily="34" charset="-120"/>
              </a:rPr>
              <a:t>Windows with Docker</a:t>
            </a:r>
          </a:p>
          <a:p>
            <a:pPr lvl="1"/>
            <a:r>
              <a:rPr lang="zh-TW" altLang="en-US" dirty="0" smtClean="0">
                <a:latin typeface="微軟正黑體" panose="020B0604030504040204" pitchFamily="34" charset="-120"/>
                <a:ea typeface="微軟正黑體" panose="020B0604030504040204" pitchFamily="34" charset="-120"/>
              </a:rPr>
              <a:t>使用 </a:t>
            </a:r>
            <a:r>
              <a:rPr lang="en-US" altLang="zh-TW" dirty="0" smtClean="0">
                <a:latin typeface="微軟正黑體" panose="020B0604030504040204" pitchFamily="34" charset="-120"/>
                <a:ea typeface="微軟正黑體" panose="020B0604030504040204" pitchFamily="34" charset="-120"/>
              </a:rPr>
              <a:t>Image </a:t>
            </a:r>
            <a:r>
              <a:rPr lang="zh-TW" altLang="en-US" dirty="0" smtClean="0">
                <a:latin typeface="微軟正黑體" panose="020B0604030504040204" pitchFamily="34" charset="-120"/>
                <a:ea typeface="微軟正黑體" panose="020B0604030504040204" pitchFamily="34" charset="-120"/>
              </a:rPr>
              <a:t>建立 </a:t>
            </a:r>
            <a:r>
              <a:rPr lang="en-US" altLang="zh-TW" dirty="0" smtClean="0">
                <a:latin typeface="微軟正黑體" panose="020B0604030504040204" pitchFamily="34" charset="-120"/>
                <a:ea typeface="微軟正黑體" panose="020B0604030504040204" pitchFamily="34" charset="-120"/>
              </a:rPr>
              <a:t>Container</a:t>
            </a:r>
          </a:p>
          <a:p>
            <a:pPr lvl="2"/>
            <a:r>
              <a:rPr lang="en-US" altLang="zh-TW" dirty="0" err="1">
                <a:latin typeface="微軟正黑體" panose="020B0604030504040204" pitchFamily="34" charset="-120"/>
                <a:ea typeface="微軟正黑體" panose="020B0604030504040204" pitchFamily="34" charset="-120"/>
              </a:rPr>
              <a:t>docker</a:t>
            </a:r>
            <a:r>
              <a:rPr lang="en-US" altLang="zh-TW" dirty="0">
                <a:latin typeface="微軟正黑體" panose="020B0604030504040204" pitchFamily="34" charset="-120"/>
                <a:ea typeface="微軟正黑體" panose="020B0604030504040204" pitchFamily="34" charset="-120"/>
              </a:rPr>
              <a:t> run </a:t>
            </a:r>
            <a:r>
              <a:rPr lang="en-US" altLang="zh-TW" dirty="0" smtClean="0">
                <a:latin typeface="微軟正黑體" panose="020B0604030504040204" pitchFamily="34" charset="-120"/>
                <a:ea typeface="微軟正黑體" panose="020B0604030504040204" pitchFamily="34" charset="-120"/>
              </a:rPr>
              <a:t>-d </a:t>
            </a:r>
            <a:r>
              <a:rPr lang="en-US" altLang="zh-TW" dirty="0">
                <a:latin typeface="微軟正黑體" panose="020B0604030504040204" pitchFamily="34" charset="-120"/>
                <a:ea typeface="微軟正黑體" panose="020B0604030504040204" pitchFamily="34" charset="-120"/>
              </a:rPr>
              <a:t>-p 8080:5000 </a:t>
            </a:r>
            <a:r>
              <a:rPr lang="en-US" altLang="zh-TW" dirty="0" err="1" smtClean="0">
                <a:latin typeface="微軟正黑體" panose="020B0604030504040204" pitchFamily="34" charset="-120"/>
                <a:ea typeface="微軟正黑體" panose="020B0604030504040204" pitchFamily="34" charset="-120"/>
              </a:rPr>
              <a:t>mytestweb</a:t>
            </a:r>
            <a:endParaRPr lang="en-US" altLang="zh-TW" dirty="0" smtClean="0">
              <a:latin typeface="微軟正黑體" panose="020B0604030504040204" pitchFamily="34" charset="-120"/>
              <a:ea typeface="微軟正黑體" panose="020B0604030504040204" pitchFamily="34" charset="-120"/>
            </a:endParaRPr>
          </a:p>
          <a:p>
            <a:pPr lvl="3"/>
            <a:r>
              <a:rPr lang="en-US" altLang="zh-TW" b="1" dirty="0">
                <a:latin typeface="微軟正黑體" panose="020B0604030504040204" pitchFamily="34" charset="-120"/>
                <a:ea typeface="微軟正黑體" panose="020B0604030504040204" pitchFamily="34" charset="-120"/>
              </a:rPr>
              <a:t>-d </a:t>
            </a:r>
            <a:r>
              <a:rPr lang="en-US" altLang="zh-TW" dirty="0">
                <a:latin typeface="微軟正黑體" panose="020B0604030504040204" pitchFamily="34" charset="-120"/>
                <a:ea typeface="微軟正黑體" panose="020B0604030504040204" pitchFamily="34" charset="-120"/>
              </a:rPr>
              <a:t>flag tells Docker to run the container in detached mode (in the background)</a:t>
            </a:r>
          </a:p>
          <a:p>
            <a:pPr lvl="3"/>
            <a:r>
              <a:rPr lang="en-US" altLang="zh-TW" b="1" dirty="0" smtClean="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p </a:t>
            </a:r>
            <a:r>
              <a:rPr lang="en-US" altLang="zh-TW" dirty="0">
                <a:latin typeface="微軟正黑體" panose="020B0604030504040204" pitchFamily="34" charset="-120"/>
                <a:ea typeface="微軟正黑體" panose="020B0604030504040204" pitchFamily="34" charset="-120"/>
              </a:rPr>
              <a:t>flag will map port 8080 on the host machine to port 5000 inside the </a:t>
            </a:r>
            <a:r>
              <a:rPr lang="en-US" altLang="zh-TW" dirty="0" smtClean="0">
                <a:latin typeface="微軟正黑體" panose="020B0604030504040204" pitchFamily="34" charset="-120"/>
                <a:ea typeface="微軟正黑體" panose="020B0604030504040204" pitchFamily="34" charset="-120"/>
              </a:rPr>
              <a:t>container</a:t>
            </a:r>
          </a:p>
        </p:txBody>
      </p:sp>
      <p:pic>
        <p:nvPicPr>
          <p:cNvPr id="7" name="圖片 6"/>
          <p:cNvPicPr>
            <a:picLocks noChangeAspect="1"/>
          </p:cNvPicPr>
          <p:nvPr/>
        </p:nvPicPr>
        <p:blipFill>
          <a:blip r:embed="rId2"/>
          <a:stretch>
            <a:fillRect/>
          </a:stretch>
        </p:blipFill>
        <p:spPr>
          <a:xfrm>
            <a:off x="1828800" y="3350690"/>
            <a:ext cx="8534400" cy="523875"/>
          </a:xfrm>
          <a:prstGeom prst="rect">
            <a:avLst/>
          </a:prstGeom>
        </p:spPr>
      </p:pic>
      <p:pic>
        <p:nvPicPr>
          <p:cNvPr id="8" name="圖片 7"/>
          <p:cNvPicPr>
            <a:picLocks noChangeAspect="1"/>
          </p:cNvPicPr>
          <p:nvPr/>
        </p:nvPicPr>
        <p:blipFill>
          <a:blip r:embed="rId3"/>
          <a:stretch>
            <a:fillRect/>
          </a:stretch>
        </p:blipFill>
        <p:spPr>
          <a:xfrm>
            <a:off x="655187" y="4310956"/>
            <a:ext cx="4637944" cy="1376755"/>
          </a:xfrm>
          <a:prstGeom prst="rect">
            <a:avLst/>
          </a:prstGeom>
        </p:spPr>
      </p:pic>
      <p:pic>
        <p:nvPicPr>
          <p:cNvPr id="10" name="圖片 9"/>
          <p:cNvPicPr>
            <a:picLocks noChangeAspect="1"/>
          </p:cNvPicPr>
          <p:nvPr/>
        </p:nvPicPr>
        <p:blipFill>
          <a:blip r:embed="rId4"/>
          <a:stretch>
            <a:fillRect/>
          </a:stretch>
        </p:blipFill>
        <p:spPr>
          <a:xfrm>
            <a:off x="5580976" y="4299623"/>
            <a:ext cx="6010497" cy="1769086"/>
          </a:xfrm>
          <a:prstGeom prst="rect">
            <a:avLst/>
          </a:prstGeom>
        </p:spPr>
      </p:pic>
      <p:sp>
        <p:nvSpPr>
          <p:cNvPr id="9" name="矩形 8"/>
          <p:cNvSpPr/>
          <p:nvPr/>
        </p:nvSpPr>
        <p:spPr>
          <a:xfrm>
            <a:off x="6535274" y="3350690"/>
            <a:ext cx="3666562" cy="228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080805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Visual </a:t>
            </a:r>
            <a:r>
              <a:rPr lang="en-US" altLang="zh-TW" dirty="0" smtClean="0">
                <a:latin typeface="微軟正黑體" panose="020B0604030504040204" pitchFamily="34" charset="-120"/>
                <a:ea typeface="微軟正黑體" panose="020B0604030504040204" pitchFamily="34" charset="-120"/>
              </a:rPr>
              <a:t>Studio</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2116952"/>
            <a:ext cx="10131425" cy="4693846"/>
          </a:xfrm>
        </p:spPr>
        <p:txBody>
          <a:bodyPr>
            <a:normAutofit/>
          </a:bodyPr>
          <a:lstStyle/>
          <a:p>
            <a:r>
              <a:rPr lang="en-US" altLang="zh-TW" sz="1600" dirty="0">
                <a:latin typeface="微軟正黑體" panose="020B0604030504040204" pitchFamily="34" charset="-120"/>
                <a:ea typeface="微軟正黑體" panose="020B0604030504040204" pitchFamily="34" charset="-120"/>
              </a:rPr>
              <a:t>Visual Studio 2015</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(Professional </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Enterprise)</a:t>
            </a:r>
          </a:p>
          <a:p>
            <a:pPr lvl="1"/>
            <a:r>
              <a:rPr lang="en-US" altLang="zh-TW" dirty="0" smtClean="0">
                <a:latin typeface="微軟正黑體" panose="020B0604030504040204" pitchFamily="34" charset="-120"/>
                <a:ea typeface="微軟正黑體" panose="020B0604030504040204" pitchFamily="34" charset="-120"/>
              </a:rPr>
              <a:t>Windows</a:t>
            </a:r>
            <a:r>
              <a:rPr lang="zh-TW" altLang="en-US" dirty="0" smtClean="0">
                <a:latin typeface="微軟正黑體" panose="020B0604030504040204" pitchFamily="34" charset="-120"/>
                <a:ea typeface="微軟正黑體" panose="020B0604030504040204" pitchFamily="34" charset="-120"/>
              </a:rPr>
              <a:t> 平台，適用</a:t>
            </a:r>
            <a:r>
              <a:rPr lang="zh-TW" altLang="en-US" dirty="0">
                <a:latin typeface="微軟正黑體" panose="020B0604030504040204" pitchFamily="34" charset="-120"/>
                <a:ea typeface="微軟正黑體" panose="020B0604030504040204" pitchFamily="34" charset="-120"/>
              </a:rPr>
              <a:t>於個人開發人員及小型小組的專業開發人員工具及</a:t>
            </a:r>
            <a:r>
              <a:rPr lang="zh-TW" altLang="en-US" dirty="0" smtClean="0">
                <a:latin typeface="微軟正黑體" panose="020B0604030504040204" pitchFamily="34" charset="-120"/>
                <a:ea typeface="微軟正黑體" panose="020B0604030504040204" pitchFamily="34" charset="-120"/>
              </a:rPr>
              <a:t>服務</a:t>
            </a:r>
            <a:endParaRPr lang="en-US" altLang="zh-TW" dirty="0" smtClean="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可</a:t>
            </a:r>
            <a:r>
              <a:rPr lang="zh-TW" altLang="en-US" dirty="0" smtClean="0">
                <a:latin typeface="微軟正黑體" panose="020B0604030504040204" pitchFamily="34" charset="-120"/>
                <a:ea typeface="微軟正黑體" panose="020B0604030504040204" pitchFamily="34" charset="-120"/>
              </a:rPr>
              <a:t>開發</a:t>
            </a:r>
            <a:r>
              <a:rPr lang="zh-TW" altLang="en-US" dirty="0">
                <a:latin typeface="微軟正黑體" panose="020B0604030504040204" pitchFamily="34" charset="-120"/>
                <a:ea typeface="微軟正黑體" panose="020B0604030504040204" pitchFamily="34" charset="-120"/>
              </a:rPr>
              <a:t>用於 </a:t>
            </a:r>
            <a:r>
              <a:rPr lang="en-US" altLang="zh-TW" dirty="0">
                <a:latin typeface="微軟正黑體" panose="020B0604030504040204" pitchFamily="34" charset="-120"/>
                <a:ea typeface="微軟正黑體" panose="020B0604030504040204" pitchFamily="34" charset="-120"/>
              </a:rPr>
              <a:t>iOS</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Android </a:t>
            </a:r>
            <a:r>
              <a:rPr lang="zh-TW" altLang="en-US" dirty="0">
                <a:latin typeface="微軟正黑體" panose="020B0604030504040204" pitchFamily="34" charset="-120"/>
                <a:ea typeface="微軟正黑體" panose="020B0604030504040204" pitchFamily="34" charset="-120"/>
              </a:rPr>
              <a:t>和 </a:t>
            </a:r>
            <a:r>
              <a:rPr lang="en-US" altLang="zh-TW" dirty="0">
                <a:latin typeface="微軟正黑體" panose="020B0604030504040204" pitchFamily="34" charset="-120"/>
                <a:ea typeface="微軟正黑體" panose="020B0604030504040204" pitchFamily="34" charset="-120"/>
              </a:rPr>
              <a:t>Windows </a:t>
            </a:r>
            <a:r>
              <a:rPr lang="zh-TW" altLang="en-US" dirty="0">
                <a:latin typeface="微軟正黑體" panose="020B0604030504040204" pitchFamily="34" charset="-120"/>
                <a:ea typeface="微軟正黑體" panose="020B0604030504040204" pitchFamily="34" charset="-120"/>
              </a:rPr>
              <a:t>的</a:t>
            </a:r>
            <a:r>
              <a:rPr lang="zh-TW" altLang="en-US" dirty="0" smtClean="0">
                <a:latin typeface="微軟正黑體" panose="020B0604030504040204" pitchFamily="34" charset="-120"/>
                <a:ea typeface="微軟正黑體" panose="020B0604030504040204" pitchFamily="34" charset="-120"/>
              </a:rPr>
              <a:t>裝置應用程式、</a:t>
            </a:r>
            <a:r>
              <a:rPr lang="en-US" altLang="zh-TW" dirty="0">
                <a:latin typeface="微軟正黑體" panose="020B0604030504040204" pitchFamily="34" charset="-120"/>
                <a:ea typeface="微軟正黑體" panose="020B0604030504040204" pitchFamily="34" charset="-120"/>
              </a:rPr>
              <a:t>Web </a:t>
            </a:r>
            <a:r>
              <a:rPr lang="zh-TW" altLang="en-US" dirty="0">
                <a:latin typeface="微軟正黑體" panose="020B0604030504040204" pitchFamily="34" charset="-120"/>
                <a:ea typeface="微軟正黑體" panose="020B0604030504040204" pitchFamily="34" charset="-120"/>
              </a:rPr>
              <a:t>應用程式和雲端</a:t>
            </a:r>
            <a:r>
              <a:rPr lang="zh-TW" altLang="en-US" dirty="0" smtClean="0">
                <a:latin typeface="微軟正黑體" panose="020B0604030504040204" pitchFamily="34" charset="-120"/>
                <a:ea typeface="微軟正黑體" panose="020B0604030504040204" pitchFamily="34" charset="-120"/>
              </a:rPr>
              <a:t>應用程式</a:t>
            </a:r>
            <a:endParaRPr lang="en-US" altLang="zh-TW" dirty="0">
              <a:latin typeface="微軟正黑體" panose="020B0604030504040204" pitchFamily="34" charset="-120"/>
              <a:ea typeface="微軟正黑體" panose="020B0604030504040204" pitchFamily="34" charset="-120"/>
            </a:endParaRPr>
          </a:p>
          <a:p>
            <a:pPr lvl="1"/>
            <a:endParaRPr lang="en-US" altLang="zh-TW" dirty="0" smtClean="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Visual Studio </a:t>
            </a:r>
            <a:r>
              <a:rPr lang="en-US" altLang="zh-TW" sz="1600" dirty="0" smtClean="0">
                <a:latin typeface="微軟正黑體" panose="020B0604030504040204" pitchFamily="34" charset="-120"/>
                <a:ea typeface="微軟正黑體" panose="020B0604030504040204" pitchFamily="34" charset="-120"/>
              </a:rPr>
              <a:t>Community (Free)</a:t>
            </a:r>
          </a:p>
          <a:p>
            <a:pPr lvl="1"/>
            <a:r>
              <a:rPr lang="en-US" altLang="zh-TW" dirty="0" smtClean="0">
                <a:latin typeface="微軟正黑體" panose="020B0604030504040204" pitchFamily="34" charset="-120"/>
                <a:ea typeface="微軟正黑體" panose="020B0604030504040204" pitchFamily="34" charset="-120"/>
              </a:rPr>
              <a:t>Windows</a:t>
            </a:r>
            <a:r>
              <a:rPr lang="zh-TW" altLang="en-US" dirty="0" smtClean="0">
                <a:latin typeface="微軟正黑體" panose="020B0604030504040204" pitchFamily="34" charset="-120"/>
                <a:ea typeface="微軟正黑體" panose="020B0604030504040204" pitchFamily="34" charset="-120"/>
              </a:rPr>
              <a:t> 平台，可</a:t>
            </a:r>
            <a:r>
              <a:rPr lang="zh-TW" altLang="en-US" dirty="0">
                <a:latin typeface="微軟正黑體" panose="020B0604030504040204" pitchFamily="34" charset="-120"/>
                <a:ea typeface="微軟正黑體" panose="020B0604030504040204" pitchFamily="34" charset="-120"/>
              </a:rPr>
              <a:t>供開發人員建置非企業應用程式的免費、功能完整且可擴充的工具</a:t>
            </a:r>
            <a:endParaRPr lang="en-US" altLang="zh-TW" dirty="0" smtClean="0">
              <a:latin typeface="微軟正黑體" panose="020B0604030504040204" pitchFamily="34" charset="-120"/>
              <a:ea typeface="微軟正黑體" panose="020B0604030504040204" pitchFamily="34" charset="-120"/>
            </a:endParaRPr>
          </a:p>
          <a:p>
            <a:pPr lvl="1"/>
            <a:r>
              <a:rPr lang="zh-TW" altLang="en-US" dirty="0" smtClean="0">
                <a:latin typeface="微軟正黑體" panose="020B0604030504040204" pitchFamily="34" charset="-120"/>
                <a:ea typeface="微軟正黑體" panose="020B0604030504040204" pitchFamily="34" charset="-120"/>
              </a:rPr>
              <a:t>開發功能近似 </a:t>
            </a:r>
            <a:r>
              <a:rPr lang="en-US" altLang="zh-TW" dirty="0" smtClean="0">
                <a:latin typeface="微軟正黑體" panose="020B0604030504040204" pitchFamily="34" charset="-120"/>
                <a:ea typeface="微軟正黑體" panose="020B0604030504040204" pitchFamily="34" charset="-120"/>
              </a:rPr>
              <a:t>Visual </a:t>
            </a:r>
            <a:r>
              <a:rPr lang="en-US" altLang="zh-TW" dirty="0">
                <a:latin typeface="微軟正黑體" panose="020B0604030504040204" pitchFamily="34" charset="-120"/>
                <a:ea typeface="微軟正黑體" panose="020B0604030504040204" pitchFamily="34" charset="-120"/>
              </a:rPr>
              <a:t>Studio </a:t>
            </a:r>
            <a:r>
              <a:rPr lang="en-US" altLang="zh-TW" dirty="0" smtClean="0">
                <a:latin typeface="微軟正黑體" panose="020B0604030504040204" pitchFamily="34" charset="-120"/>
                <a:ea typeface="微軟正黑體" panose="020B0604030504040204" pitchFamily="34" charset="-120"/>
              </a:rPr>
              <a:t>2015</a:t>
            </a:r>
            <a:r>
              <a:rPr lang="zh-TW" altLang="en-US" dirty="0" smtClean="0">
                <a:latin typeface="微軟正黑體" panose="020B0604030504040204" pitchFamily="34" charset="-120"/>
                <a:ea typeface="微軟正黑體" panose="020B0604030504040204" pitchFamily="34" charset="-120"/>
              </a:rPr>
              <a:t>，去除 </a:t>
            </a:r>
            <a:r>
              <a:rPr lang="en-US" altLang="zh-TW" dirty="0" smtClean="0">
                <a:latin typeface="微軟正黑體" panose="020B0604030504040204" pitchFamily="34" charset="-120"/>
                <a:ea typeface="微軟正黑體" panose="020B0604030504040204" pitchFamily="34" charset="-120"/>
              </a:rPr>
              <a:t>TFS</a:t>
            </a:r>
            <a:r>
              <a:rPr lang="zh-TW" altLang="en-US" dirty="0" smtClean="0">
                <a:latin typeface="微軟正黑體" panose="020B0604030504040204" pitchFamily="34" charset="-120"/>
                <a:ea typeface="微軟正黑體" panose="020B0604030504040204" pitchFamily="34" charset="-120"/>
              </a:rPr>
              <a:t> 功能，有非企業等</a:t>
            </a:r>
            <a:r>
              <a:rPr lang="zh-TW" altLang="en-US" dirty="0">
                <a:latin typeface="微軟正黑體" panose="020B0604030504040204" pitchFamily="34" charset="-120"/>
                <a:ea typeface="微軟正黑體" panose="020B0604030504040204" pitchFamily="34" charset="-120"/>
              </a:rPr>
              <a:t>授權</a:t>
            </a:r>
            <a:r>
              <a:rPr lang="zh-TW" altLang="en-US" dirty="0" smtClean="0">
                <a:latin typeface="微軟正黑體" panose="020B0604030504040204" pitchFamily="34" charset="-120"/>
                <a:ea typeface="微軟正黑體" panose="020B0604030504040204" pitchFamily="34" charset="-120"/>
              </a:rPr>
              <a:t>限制</a:t>
            </a:r>
            <a:endParaRPr lang="en-US" altLang="zh-TW" dirty="0" smtClean="0">
              <a:latin typeface="微軟正黑體" panose="020B0604030504040204" pitchFamily="34" charset="-120"/>
              <a:ea typeface="微軟正黑體" panose="020B0604030504040204" pitchFamily="34" charset="-120"/>
            </a:endParaRPr>
          </a:p>
          <a:p>
            <a:pPr lvl="1"/>
            <a:endParaRPr lang="en-US" altLang="zh-TW" dirty="0" smtClean="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Visual Studio Code (Free)</a:t>
            </a:r>
            <a:endParaRPr lang="en-US" altLang="zh-TW" sz="1600" dirty="0" smtClean="0">
              <a:latin typeface="微軟正黑體" panose="020B0604030504040204" pitchFamily="34" charset="-120"/>
              <a:ea typeface="微軟正黑體" panose="020B0604030504040204" pitchFamily="34" charset="-120"/>
            </a:endParaRPr>
          </a:p>
          <a:p>
            <a:pPr lvl="1"/>
            <a:r>
              <a:rPr lang="en-US" altLang="zh-TW" dirty="0" smtClean="0">
                <a:latin typeface="微軟正黑體" panose="020B0604030504040204" pitchFamily="34" charset="-120"/>
                <a:ea typeface="微軟正黑體" panose="020B0604030504040204" pitchFamily="34" charset="-120"/>
              </a:rPr>
              <a:t>Windows</a:t>
            </a:r>
            <a:r>
              <a:rPr lang="zh-TW" altLang="en-US" dirty="0" smtClean="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Linux</a:t>
            </a:r>
            <a:r>
              <a:rPr lang="zh-TW" altLang="en-US" dirty="0" smtClean="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Mac</a:t>
            </a:r>
            <a:r>
              <a:rPr lang="zh-TW" altLang="en-US" dirty="0" smtClean="0">
                <a:latin typeface="微軟正黑體" panose="020B0604030504040204" pitchFamily="34" charset="-120"/>
                <a:ea typeface="微軟正黑體" panose="020B0604030504040204" pitchFamily="34" charset="-120"/>
              </a:rPr>
              <a:t> 平台，免費的</a:t>
            </a:r>
            <a:r>
              <a:rPr lang="zh-TW" altLang="en-US" dirty="0">
                <a:latin typeface="微軟正黑體" panose="020B0604030504040204" pitchFamily="34" charset="-120"/>
                <a:ea typeface="微軟正黑體" panose="020B0604030504040204" pitchFamily="34" charset="-120"/>
              </a:rPr>
              <a:t>開源</a:t>
            </a:r>
            <a:r>
              <a:rPr lang="zh-TW" altLang="en-US" dirty="0" smtClean="0">
                <a:latin typeface="微軟正黑體" panose="020B0604030504040204" pitchFamily="34" charset="-120"/>
                <a:ea typeface="微軟正黑體" panose="020B0604030504040204" pitchFamily="34" charset="-120"/>
              </a:rPr>
              <a:t>文字編輯器</a:t>
            </a:r>
            <a:endParaRPr lang="en-US" altLang="zh-TW" dirty="0">
              <a:latin typeface="微軟正黑體" panose="020B0604030504040204" pitchFamily="34" charset="-120"/>
              <a:ea typeface="微軟正黑體" panose="020B0604030504040204" pitchFamily="34" charset="-120"/>
            </a:endParaRPr>
          </a:p>
          <a:p>
            <a:pPr lvl="1"/>
            <a:r>
              <a:rPr lang="zh-TW" altLang="en-US" dirty="0" smtClean="0">
                <a:latin typeface="微軟正黑體" panose="020B0604030504040204" pitchFamily="34" charset="-120"/>
                <a:ea typeface="微軟正黑體" panose="020B0604030504040204" pitchFamily="34" charset="-120"/>
              </a:rPr>
              <a:t>支援</a:t>
            </a:r>
            <a:r>
              <a:rPr lang="zh-TW" altLang="en-US" dirty="0">
                <a:latin typeface="微軟正黑體" panose="020B0604030504040204" pitchFamily="34" charset="-120"/>
                <a:ea typeface="微軟正黑體" panose="020B0604030504040204" pitchFamily="34" charset="-120"/>
              </a:rPr>
              <a:t>偵</a:t>
            </a:r>
            <a:r>
              <a:rPr lang="zh-TW" altLang="en-US" dirty="0" smtClean="0">
                <a:latin typeface="微軟正黑體" panose="020B0604030504040204" pitchFamily="34" charset="-120"/>
                <a:ea typeface="微軟正黑體" panose="020B0604030504040204" pitchFamily="34" charset="-120"/>
              </a:rPr>
              <a:t>錯功能，</a:t>
            </a:r>
            <a:r>
              <a:rPr lang="zh-TW" altLang="en-US" dirty="0">
                <a:latin typeface="微軟正黑體" panose="020B0604030504040204" pitchFamily="34" charset="-120"/>
                <a:ea typeface="微軟正黑體" panose="020B0604030504040204" pitchFamily="34" charset="-120"/>
              </a:rPr>
              <a:t>內建了</a:t>
            </a:r>
            <a:r>
              <a:rPr lang="en-US" altLang="zh-TW" dirty="0" err="1">
                <a:latin typeface="微軟正黑體" panose="020B0604030504040204" pitchFamily="34" charset="-120"/>
                <a:ea typeface="微軟正黑體" panose="020B0604030504040204" pitchFamily="34" charset="-120"/>
              </a:rPr>
              <a:t>Git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版本控制功能，同時也具有開發環境功能，例如代碼補全（類似於 </a:t>
            </a:r>
            <a:r>
              <a:rPr lang="en-US" altLang="zh-TW" dirty="0">
                <a:latin typeface="微軟正黑體" panose="020B0604030504040204" pitchFamily="34" charset="-120"/>
                <a:ea typeface="微軟正黑體" panose="020B0604030504040204" pitchFamily="34" charset="-120"/>
              </a:rPr>
              <a:t>IntelliSense</a:t>
            </a:r>
            <a:r>
              <a:rPr lang="zh-TW" altLang="en-US" dirty="0">
                <a:latin typeface="微軟正黑體" panose="020B0604030504040204" pitchFamily="34" charset="-120"/>
                <a:ea typeface="微軟正黑體" panose="020B0604030504040204" pitchFamily="34" charset="-120"/>
              </a:rPr>
              <a:t>）、代碼片段</a:t>
            </a:r>
            <a:r>
              <a:rPr lang="zh-TW" altLang="en-US" dirty="0" smtClean="0">
                <a:latin typeface="微軟正黑體" panose="020B0604030504040204" pitchFamily="34" charset="-120"/>
                <a:ea typeface="微軟正黑體" panose="020B0604030504040204" pitchFamily="34" charset="-120"/>
              </a:rPr>
              <a:t>等功能</a:t>
            </a:r>
            <a:endParaRPr lang="zh-TW" altLang="en-US"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a:stretch>
            <a:fillRect/>
          </a:stretch>
        </p:blipFill>
        <p:spPr>
          <a:xfrm>
            <a:off x="5480180" y="64945"/>
            <a:ext cx="6711820" cy="2247947"/>
          </a:xfrm>
          <a:prstGeom prst="rect">
            <a:avLst/>
          </a:prstGeom>
        </p:spPr>
      </p:pic>
    </p:spTree>
    <p:extLst>
      <p:ext uri="{BB962C8B-B14F-4D97-AF65-F5344CB8AC3E}">
        <p14:creationId xmlns:p14="http://schemas.microsoft.com/office/powerpoint/2010/main" val="7979179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normAutofit/>
          </a:bodyPr>
          <a:lstStyle/>
          <a:p>
            <a:r>
              <a:rPr lang="en-US" altLang="zh-TW" sz="3200" dirty="0" smtClean="0">
                <a:latin typeface="微軟正黑體" panose="020B0604030504040204" pitchFamily="34" charset="-120"/>
                <a:ea typeface="微軟正黑體" panose="020B0604030504040204" pitchFamily="34" charset="-120"/>
              </a:rPr>
              <a:t>Dev .NET Core and ASP.NET Core with Docker</a:t>
            </a:r>
            <a:endParaRPr lang="zh-TW" altLang="en-US" sz="3200"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442720"/>
            <a:ext cx="10131425" cy="5346613"/>
          </a:xfrm>
        </p:spPr>
        <p:txBody>
          <a:bodyPr anchor="t">
            <a:normAutofit/>
          </a:bodyPr>
          <a:lstStyle/>
          <a:p>
            <a:r>
              <a:rPr lang="en-US" altLang="zh-TW" dirty="0">
                <a:latin typeface="微軟正黑體" panose="020B0604030504040204" pitchFamily="34" charset="-120"/>
                <a:ea typeface="微軟正黑體" panose="020B0604030504040204" pitchFamily="34" charset="-120"/>
              </a:rPr>
              <a:t>On </a:t>
            </a:r>
            <a:r>
              <a:rPr lang="en-US" altLang="zh-TW" dirty="0" smtClean="0">
                <a:latin typeface="微軟正黑體" panose="020B0604030504040204" pitchFamily="34" charset="-120"/>
                <a:ea typeface="微軟正黑體" panose="020B0604030504040204" pitchFamily="34" charset="-120"/>
              </a:rPr>
              <a:t>Visual Studio</a:t>
            </a:r>
          </a:p>
          <a:p>
            <a:pPr lvl="1"/>
            <a:r>
              <a:rPr lang="en-US" altLang="zh-TW" dirty="0">
                <a:latin typeface="微軟正黑體" panose="020B0604030504040204" pitchFamily="34" charset="-120"/>
                <a:ea typeface="微軟正黑體" panose="020B0604030504040204" pitchFamily="34" charset="-120"/>
              </a:rPr>
              <a:t>Developing and debugging your application in a Docker container can be a ceremony of tasks to get setup with various tools. Visual Studio Tools for Docker helps you get past the hurdles and find the bugs using F5 to debug your application directly in a locally hosted Docker Container. </a:t>
            </a:r>
            <a:endParaRPr lang="en-US" altLang="zh-TW" dirty="0" smtClean="0">
              <a:latin typeface="微軟正黑體" panose="020B0604030504040204" pitchFamily="34" charset="-120"/>
              <a:ea typeface="微軟正黑體" panose="020B0604030504040204" pitchFamily="34" charset="-120"/>
            </a:endParaRPr>
          </a:p>
          <a:p>
            <a:pPr lvl="2"/>
            <a:r>
              <a:rPr lang="en-US" altLang="zh-TW" dirty="0" smtClean="0">
                <a:latin typeface="微軟正黑體" panose="020B0604030504040204" pitchFamily="34" charset="-120"/>
                <a:ea typeface="微軟正黑體" panose="020B0604030504040204" pitchFamily="34" charset="-120"/>
              </a:rPr>
              <a:t>https</a:t>
            </a:r>
            <a:r>
              <a:rPr lang="en-US" altLang="zh-TW" dirty="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docs.microsoft.com/en-us/dotnet/articles/core/docker/visual-studio-tools-for-docker</a:t>
            </a:r>
          </a:p>
          <a:p>
            <a:pPr lvl="2"/>
            <a:r>
              <a:rPr lang="en-US" altLang="zh-TW" dirty="0">
                <a:latin typeface="微軟正黑體" panose="020B0604030504040204" pitchFamily="34" charset="-120"/>
                <a:ea typeface="微軟正黑體" panose="020B0604030504040204" pitchFamily="34" charset="-120"/>
              </a:rPr>
              <a:t>https://blogs.msdn.microsoft.com/msdntaiwan/2016/06/07/docker-and-asp-net-core</a:t>
            </a:r>
            <a:r>
              <a:rPr lang="en-US" altLang="zh-TW" dirty="0" smtClean="0">
                <a:latin typeface="微軟正黑體" panose="020B0604030504040204" pitchFamily="34" charset="-120"/>
                <a:ea typeface="微軟正黑體" panose="020B0604030504040204" pitchFamily="34" charset="-120"/>
              </a:rPr>
              <a:t>/</a:t>
            </a:r>
          </a:p>
          <a:p>
            <a:pPr lvl="2"/>
            <a:r>
              <a:rPr lang="en-US" altLang="zh-TW" dirty="0">
                <a:latin typeface="微軟正黑體" panose="020B0604030504040204" pitchFamily="34" charset="-120"/>
                <a:ea typeface="微軟正黑體" panose="020B0604030504040204" pitchFamily="34" charset="-120"/>
              </a:rPr>
              <a:t>https://blogs.msdn.microsoft.com/msdntaiwan/2016/06/07/docker-and-asp-net-core/</a:t>
            </a:r>
            <a:endParaRPr lang="en-US" altLang="zh-TW" dirty="0" smtClean="0">
              <a:latin typeface="微軟正黑體" panose="020B0604030504040204" pitchFamily="34" charset="-120"/>
              <a:ea typeface="微軟正黑體" panose="020B0604030504040204" pitchFamily="34" charset="-120"/>
            </a:endParaRPr>
          </a:p>
          <a:p>
            <a:pPr lvl="1"/>
            <a:r>
              <a:rPr lang="en-US" altLang="zh-TW" b="1" dirty="0" smtClean="0">
                <a:latin typeface="微軟正黑體" panose="020B0604030504040204" pitchFamily="34" charset="-120"/>
                <a:ea typeface="微軟正黑體" panose="020B0604030504040204" pitchFamily="34" charset="-120"/>
              </a:rPr>
              <a:t>Prerequisites</a:t>
            </a:r>
            <a:endParaRPr lang="en-US" altLang="zh-TW" dirty="0" smtClean="0">
              <a:latin typeface="微軟正黑體" panose="020B0604030504040204" pitchFamily="34" charset="-120"/>
              <a:ea typeface="微軟正黑體" panose="020B0604030504040204" pitchFamily="34" charset="-120"/>
            </a:endParaRPr>
          </a:p>
          <a:p>
            <a:pPr lvl="2"/>
            <a:r>
              <a:rPr lang="en-US" altLang="zh-TW" dirty="0" smtClean="0">
                <a:latin typeface="微軟正黑體" panose="020B0604030504040204" pitchFamily="34" charset="-120"/>
                <a:ea typeface="微軟正黑體" panose="020B0604030504040204" pitchFamily="34" charset="-120"/>
              </a:rPr>
              <a:t>Microsoft </a:t>
            </a:r>
            <a:r>
              <a:rPr lang="en-US" altLang="zh-TW" dirty="0">
                <a:latin typeface="微軟正黑體" panose="020B0604030504040204" pitchFamily="34" charset="-120"/>
                <a:ea typeface="微軟正黑體" panose="020B0604030504040204" pitchFamily="34" charset="-120"/>
              </a:rPr>
              <a:t>Visual Studio 2015 Update </a:t>
            </a:r>
            <a:r>
              <a:rPr lang="en-US" altLang="zh-TW" dirty="0" smtClean="0">
                <a:latin typeface="微軟正黑體" panose="020B0604030504040204" pitchFamily="34" charset="-120"/>
                <a:ea typeface="微軟正黑體" panose="020B0604030504040204" pitchFamily="34" charset="-120"/>
              </a:rPr>
              <a:t>3</a:t>
            </a:r>
          </a:p>
          <a:p>
            <a:pPr lvl="3"/>
            <a:r>
              <a:rPr lang="en-US" altLang="zh-TW" dirty="0">
                <a:latin typeface="微軟正黑體" panose="020B0604030504040204" pitchFamily="34" charset="-120"/>
                <a:ea typeface="微軟正黑體" panose="020B0604030504040204" pitchFamily="34" charset="-120"/>
              </a:rPr>
              <a:t>https://www.visualstudio.com/downloads/download-visual-studio-vs</a:t>
            </a:r>
          </a:p>
          <a:p>
            <a:pPr lvl="2"/>
            <a:r>
              <a:rPr lang="en-US" altLang="zh-TW" dirty="0" smtClean="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NET Core 1.0.1 - VS 2015 Tooling Preview </a:t>
            </a:r>
            <a:r>
              <a:rPr lang="en-US" altLang="zh-TW" dirty="0" smtClean="0">
                <a:latin typeface="微軟正黑體" panose="020B0604030504040204" pitchFamily="34" charset="-120"/>
                <a:ea typeface="微軟正黑體" panose="020B0604030504040204" pitchFamily="34" charset="-120"/>
              </a:rPr>
              <a:t>2</a:t>
            </a:r>
          </a:p>
          <a:p>
            <a:pPr lvl="3"/>
            <a:r>
              <a:rPr lang="en-US" altLang="zh-TW" dirty="0">
                <a:latin typeface="微軟正黑體" panose="020B0604030504040204" pitchFamily="34" charset="-120"/>
                <a:ea typeface="微軟正黑體" panose="020B0604030504040204" pitchFamily="34" charset="-120"/>
              </a:rPr>
              <a:t>https://go.microsoft.com/fwlink/?LinkID=827546</a:t>
            </a:r>
          </a:p>
          <a:p>
            <a:pPr lvl="2"/>
            <a:r>
              <a:rPr lang="en-US" altLang="zh-TW" dirty="0" smtClean="0">
                <a:latin typeface="微軟正黑體" panose="020B0604030504040204" pitchFamily="34" charset="-120"/>
                <a:ea typeface="微軟正黑體" panose="020B0604030504040204" pitchFamily="34" charset="-120"/>
              </a:rPr>
              <a:t>Docker </a:t>
            </a:r>
            <a:r>
              <a:rPr lang="en-US" altLang="zh-TW" dirty="0">
                <a:latin typeface="微軟正黑體" panose="020B0604030504040204" pitchFamily="34" charset="-120"/>
                <a:ea typeface="微軟正黑體" panose="020B0604030504040204" pitchFamily="34" charset="-120"/>
              </a:rPr>
              <a:t>For Windows to run your Docker containers </a:t>
            </a:r>
            <a:r>
              <a:rPr lang="en-US" altLang="zh-TW" dirty="0" smtClean="0">
                <a:latin typeface="微軟正黑體" panose="020B0604030504040204" pitchFamily="34" charset="-120"/>
                <a:ea typeface="微軟正黑體" panose="020B0604030504040204" pitchFamily="34" charset="-120"/>
              </a:rPr>
              <a:t>locally</a:t>
            </a:r>
          </a:p>
          <a:p>
            <a:pPr lvl="3"/>
            <a:r>
              <a:rPr lang="en-US" altLang="zh-TW" dirty="0">
                <a:latin typeface="微軟正黑體" panose="020B0604030504040204" pitchFamily="34" charset="-120"/>
                <a:ea typeface="微軟正黑體" panose="020B0604030504040204" pitchFamily="34" charset="-120"/>
              </a:rPr>
              <a:t>https://www.docker.com/products/docker#/</a:t>
            </a:r>
            <a:r>
              <a:rPr lang="en-US" altLang="zh-TW" dirty="0" smtClean="0">
                <a:latin typeface="微軟正黑體" panose="020B0604030504040204" pitchFamily="34" charset="-120"/>
                <a:ea typeface="微軟正黑體" panose="020B0604030504040204" pitchFamily="34" charset="-120"/>
              </a:rPr>
              <a:t>windows</a:t>
            </a:r>
          </a:p>
          <a:p>
            <a:pPr lvl="2"/>
            <a:r>
              <a:rPr lang="en-US" altLang="zh-TW" dirty="0">
                <a:latin typeface="微軟正黑體" panose="020B0604030504040204" pitchFamily="34" charset="-120"/>
                <a:ea typeface="微軟正黑體" panose="020B0604030504040204" pitchFamily="34" charset="-120"/>
              </a:rPr>
              <a:t>Download and install the Visual Studio Tools for </a:t>
            </a:r>
            <a:r>
              <a:rPr lang="en-US" altLang="zh-TW" dirty="0" smtClean="0">
                <a:latin typeface="微軟正黑體" panose="020B0604030504040204" pitchFamily="34" charset="-120"/>
                <a:ea typeface="微軟正黑體" panose="020B0604030504040204" pitchFamily="34" charset="-120"/>
              </a:rPr>
              <a:t>Docker</a:t>
            </a:r>
          </a:p>
          <a:p>
            <a:pPr lvl="3"/>
            <a:r>
              <a:rPr lang="en-US" altLang="zh-TW" dirty="0">
                <a:latin typeface="微軟正黑體" panose="020B0604030504040204" pitchFamily="34" charset="-120"/>
                <a:ea typeface="微軟正黑體" panose="020B0604030504040204" pitchFamily="34" charset="-120"/>
              </a:rPr>
              <a:t>https://aka.ms/DockerToolsForVS</a:t>
            </a:r>
          </a:p>
        </p:txBody>
      </p:sp>
      <p:pic>
        <p:nvPicPr>
          <p:cNvPr id="4" name="圖片 3"/>
          <p:cNvPicPr>
            <a:picLocks noChangeAspect="1"/>
          </p:cNvPicPr>
          <p:nvPr/>
        </p:nvPicPr>
        <p:blipFill>
          <a:blip r:embed="rId2"/>
          <a:stretch>
            <a:fillRect/>
          </a:stretch>
        </p:blipFill>
        <p:spPr>
          <a:xfrm>
            <a:off x="7323582" y="3702423"/>
            <a:ext cx="4818048" cy="3104841"/>
          </a:xfrm>
          <a:prstGeom prst="rect">
            <a:avLst/>
          </a:prstGeom>
        </p:spPr>
      </p:pic>
    </p:spTree>
    <p:extLst>
      <p:ext uri="{BB962C8B-B14F-4D97-AF65-F5344CB8AC3E}">
        <p14:creationId xmlns:p14="http://schemas.microsoft.com/office/powerpoint/2010/main" val="15537345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p:txBody>
          <a:bodyPr anchor="t"/>
          <a:lstStyle/>
          <a:p>
            <a:r>
              <a:rPr lang="en-US" altLang="zh-TW" dirty="0">
                <a:latin typeface="微軟正黑體" panose="020B0604030504040204" pitchFamily="34" charset="-120"/>
                <a:ea typeface="微軟正黑體" panose="020B0604030504040204" pitchFamily="34" charset="-120"/>
              </a:rPr>
              <a:t>On </a:t>
            </a:r>
            <a:r>
              <a:rPr lang="en-US" altLang="zh-TW" dirty="0" smtClean="0">
                <a:latin typeface="微軟正黑體" panose="020B0604030504040204" pitchFamily="34" charset="-120"/>
                <a:ea typeface="微軟正黑體" panose="020B0604030504040204" pitchFamily="34" charset="-120"/>
              </a:rPr>
              <a:t>Linux </a:t>
            </a:r>
            <a:r>
              <a:rPr lang="en-US" altLang="zh-TW" dirty="0">
                <a:latin typeface="微軟正黑體" panose="020B0604030504040204" pitchFamily="34" charset="-120"/>
                <a:ea typeface="微軟正黑體" panose="020B0604030504040204" pitchFamily="34" charset="-120"/>
              </a:rPr>
              <a:t>(CentOS</a:t>
            </a:r>
            <a:r>
              <a:rPr lang="en-US" altLang="zh-TW" dirty="0" smtClean="0">
                <a:latin typeface="微軟正黑體" panose="020B0604030504040204" pitchFamily="34" charset="-120"/>
                <a:ea typeface="微軟正黑體" panose="020B0604030504040204" pitchFamily="34" charset="-120"/>
              </a:rPr>
              <a:t>)</a:t>
            </a:r>
          </a:p>
          <a:p>
            <a:pPr lvl="1"/>
            <a:r>
              <a:rPr lang="en-US" altLang="zh-TW" dirty="0">
                <a:latin typeface="微軟正黑體" panose="020B0604030504040204" pitchFamily="34" charset="-120"/>
                <a:ea typeface="微軟正黑體" panose="020B0604030504040204" pitchFamily="34" charset="-120"/>
              </a:rPr>
              <a:t>Install .NET Core SDK</a:t>
            </a:r>
          </a:p>
          <a:p>
            <a:pPr marL="457200" lvl="1" indent="0">
              <a:buNone/>
            </a:pPr>
            <a:r>
              <a:rPr lang="en-US" altLang="zh-TW" dirty="0" err="1"/>
              <a:t>sudo</a:t>
            </a:r>
            <a:r>
              <a:rPr lang="en-US" altLang="zh-TW" dirty="0"/>
              <a:t> yum install </a:t>
            </a:r>
            <a:r>
              <a:rPr lang="en-US" altLang="zh-TW" dirty="0" err="1"/>
              <a:t>libunwind</a:t>
            </a:r>
            <a:r>
              <a:rPr lang="en-US" altLang="zh-TW" dirty="0"/>
              <a:t> </a:t>
            </a:r>
            <a:r>
              <a:rPr lang="en-US" altLang="zh-TW" dirty="0" err="1"/>
              <a:t>libicu</a:t>
            </a:r>
            <a:endParaRPr lang="en-US" altLang="zh-TW" dirty="0"/>
          </a:p>
          <a:p>
            <a:pPr marL="457200" lvl="1" indent="0">
              <a:buNone/>
            </a:pPr>
            <a:r>
              <a:rPr lang="en-US" altLang="zh-TW" dirty="0"/>
              <a:t>curl -</a:t>
            </a:r>
            <a:r>
              <a:rPr lang="en-US" altLang="zh-TW" dirty="0" err="1"/>
              <a:t>sSL</a:t>
            </a:r>
            <a:r>
              <a:rPr lang="en-US" altLang="zh-TW" dirty="0"/>
              <a:t> -o dotnet.tar.gz https://go.microsoft.com/fwlink/?LinkID=827529 </a:t>
            </a:r>
            <a:endParaRPr lang="en-US" altLang="zh-TW" dirty="0" smtClean="0"/>
          </a:p>
          <a:p>
            <a:pPr marL="457200" lvl="1" indent="0">
              <a:buNone/>
            </a:pPr>
            <a:r>
              <a:rPr lang="en-US" altLang="zh-TW" dirty="0" err="1" smtClean="0"/>
              <a:t>sudo</a:t>
            </a:r>
            <a:r>
              <a:rPr lang="en-US" altLang="zh-TW" dirty="0" smtClean="0"/>
              <a:t> </a:t>
            </a:r>
            <a:r>
              <a:rPr lang="en-US" altLang="zh-TW" dirty="0" err="1"/>
              <a:t>mkdir</a:t>
            </a:r>
            <a:r>
              <a:rPr lang="en-US" altLang="zh-TW" dirty="0"/>
              <a:t> -p /opt/</a:t>
            </a:r>
            <a:r>
              <a:rPr lang="en-US" altLang="zh-TW" dirty="0" err="1"/>
              <a:t>dotnet</a:t>
            </a:r>
            <a:r>
              <a:rPr lang="en-US" altLang="zh-TW" dirty="0"/>
              <a:t> &amp;&amp; </a:t>
            </a:r>
            <a:r>
              <a:rPr lang="en-US" altLang="zh-TW" dirty="0" err="1"/>
              <a:t>sudo</a:t>
            </a:r>
            <a:r>
              <a:rPr lang="en-US" altLang="zh-TW" dirty="0"/>
              <a:t> tar </a:t>
            </a:r>
            <a:r>
              <a:rPr lang="en-US" altLang="zh-TW" dirty="0" err="1"/>
              <a:t>zxf</a:t>
            </a:r>
            <a:r>
              <a:rPr lang="en-US" altLang="zh-TW" dirty="0"/>
              <a:t> dotnet.tar.gz -C /opt/</a:t>
            </a:r>
            <a:r>
              <a:rPr lang="en-US" altLang="zh-TW" dirty="0" err="1"/>
              <a:t>dotnet</a:t>
            </a:r>
            <a:endParaRPr lang="en-US" altLang="zh-TW" dirty="0"/>
          </a:p>
          <a:p>
            <a:pPr marL="457200" lvl="1" indent="0">
              <a:buNone/>
            </a:pPr>
            <a:r>
              <a:rPr lang="en-US" altLang="zh-TW" dirty="0" err="1"/>
              <a:t>sudo</a:t>
            </a:r>
            <a:r>
              <a:rPr lang="en-US" altLang="zh-TW" dirty="0"/>
              <a:t> ln -s /opt/</a:t>
            </a:r>
            <a:r>
              <a:rPr lang="en-US" altLang="zh-TW" dirty="0" err="1"/>
              <a:t>dotnet</a:t>
            </a:r>
            <a:r>
              <a:rPr lang="en-US" altLang="zh-TW" dirty="0"/>
              <a:t>/</a:t>
            </a:r>
            <a:r>
              <a:rPr lang="en-US" altLang="zh-TW" dirty="0" err="1"/>
              <a:t>dotnet</a:t>
            </a:r>
            <a:r>
              <a:rPr lang="en-US" altLang="zh-TW" dirty="0"/>
              <a:t> /</a:t>
            </a:r>
            <a:r>
              <a:rPr lang="en-US" altLang="zh-TW" dirty="0" err="1" smtClean="0"/>
              <a:t>usr</a:t>
            </a:r>
            <a:r>
              <a:rPr lang="en-US" altLang="zh-TW" dirty="0" smtClean="0"/>
              <a:t>/local/bin</a:t>
            </a:r>
            <a:endParaRPr lang="en-US" altLang="zh-TW" dirty="0">
              <a:latin typeface="微軟正黑體" panose="020B0604030504040204" pitchFamily="34" charset="-120"/>
              <a:ea typeface="微軟正黑體" panose="020B0604030504040204" pitchFamily="34" charset="-120"/>
            </a:endParaRPr>
          </a:p>
          <a:p>
            <a:pPr lvl="1"/>
            <a:endParaRPr lang="zh-TW" altLang="en-US"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a:stretch>
            <a:fillRect/>
          </a:stretch>
        </p:blipFill>
        <p:spPr>
          <a:xfrm>
            <a:off x="1464048" y="4556032"/>
            <a:ext cx="9384892" cy="2033027"/>
          </a:xfrm>
          <a:prstGeom prst="rect">
            <a:avLst/>
          </a:prstGeom>
        </p:spPr>
      </p:pic>
    </p:spTree>
    <p:extLst>
      <p:ext uri="{BB962C8B-B14F-4D97-AF65-F5344CB8AC3E}">
        <p14:creationId xmlns:p14="http://schemas.microsoft.com/office/powerpoint/2010/main" val="40953646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443319"/>
            <a:ext cx="10131425" cy="4347882"/>
          </a:xfrm>
        </p:spPr>
        <p:txBody>
          <a:bodyPr anchor="t"/>
          <a:lstStyle/>
          <a:p>
            <a:r>
              <a:rPr lang="en-US" altLang="zh-TW" dirty="0">
                <a:latin typeface="微軟正黑體" panose="020B0604030504040204" pitchFamily="34" charset="-120"/>
                <a:ea typeface="微軟正黑體" panose="020B0604030504040204" pitchFamily="34" charset="-120"/>
              </a:rPr>
              <a:t>On </a:t>
            </a:r>
            <a:r>
              <a:rPr lang="en-US" altLang="zh-TW" dirty="0" smtClean="0">
                <a:latin typeface="微軟正黑體" panose="020B0604030504040204" pitchFamily="34" charset="-120"/>
                <a:ea typeface="微軟正黑體" panose="020B0604030504040204" pitchFamily="34" charset="-120"/>
              </a:rPr>
              <a:t>Linux </a:t>
            </a:r>
            <a:r>
              <a:rPr lang="en-US" altLang="zh-TW" dirty="0">
                <a:latin typeface="微軟正黑體" panose="020B0604030504040204" pitchFamily="34" charset="-120"/>
                <a:ea typeface="微軟正黑體" panose="020B0604030504040204" pitchFamily="34" charset="-120"/>
              </a:rPr>
              <a:t>(CentOS</a:t>
            </a:r>
            <a:r>
              <a:rPr lang="en-US" altLang="zh-TW" dirty="0" smtClean="0">
                <a:latin typeface="微軟正黑體" panose="020B0604030504040204" pitchFamily="34" charset="-120"/>
                <a:ea typeface="微軟正黑體" panose="020B0604030504040204" pitchFamily="34" charset="-120"/>
              </a:rPr>
              <a:t>)</a:t>
            </a:r>
          </a:p>
          <a:p>
            <a:pPr lvl="1"/>
            <a:r>
              <a:rPr lang="en-US" altLang="zh-TW" dirty="0">
                <a:latin typeface="微軟正黑體" panose="020B0604030504040204" pitchFamily="34" charset="-120"/>
                <a:ea typeface="微軟正黑體" panose="020B0604030504040204" pitchFamily="34" charset="-120"/>
              </a:rPr>
              <a:t>Use .NET CLI (.NET Core cross-platform command-line interface)</a:t>
            </a:r>
          </a:p>
          <a:p>
            <a:pPr lvl="2"/>
            <a:r>
              <a:rPr lang="en-US" altLang="zh-TW" dirty="0">
                <a:latin typeface="微軟正黑體" panose="020B0604030504040204" pitchFamily="34" charset="-120"/>
                <a:ea typeface="微軟正黑體" panose="020B0604030504040204" pitchFamily="34" charset="-120"/>
              </a:rPr>
              <a:t>Initialize a sample Hello World </a:t>
            </a:r>
            <a:r>
              <a:rPr lang="en-US" altLang="zh-TW" dirty="0" smtClean="0">
                <a:latin typeface="微軟正黑體" panose="020B0604030504040204" pitchFamily="34" charset="-120"/>
                <a:ea typeface="微軟正黑體" panose="020B0604030504040204" pitchFamily="34" charset="-120"/>
              </a:rPr>
              <a:t>application</a:t>
            </a:r>
            <a:endParaRPr lang="en-US" altLang="zh-TW" dirty="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r>
              <a:rPr lang="en-US" altLang="zh-TW" dirty="0">
                <a:latin typeface="微軟正黑體" panose="020B0604030504040204" pitchFamily="34" charset="-120"/>
                <a:ea typeface="微軟正黑體" panose="020B0604030504040204" pitchFamily="34" charset="-120"/>
              </a:rPr>
              <a:t>Run the app</a:t>
            </a:r>
          </a:p>
          <a:p>
            <a:pPr lvl="1"/>
            <a:endParaRPr lang="zh-TW" altLang="en-US"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a:stretch>
            <a:fillRect/>
          </a:stretch>
        </p:blipFill>
        <p:spPr>
          <a:xfrm>
            <a:off x="255771" y="4699467"/>
            <a:ext cx="11682036" cy="1988203"/>
          </a:xfrm>
          <a:prstGeom prst="rect">
            <a:avLst/>
          </a:prstGeom>
        </p:spPr>
      </p:pic>
      <p:sp>
        <p:nvSpPr>
          <p:cNvPr id="5" name="矩形 4"/>
          <p:cNvSpPr/>
          <p:nvPr/>
        </p:nvSpPr>
        <p:spPr>
          <a:xfrm>
            <a:off x="3854824" y="4670612"/>
            <a:ext cx="1147482" cy="24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3899645" y="5065059"/>
            <a:ext cx="1425389" cy="2569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890682" y="6033248"/>
            <a:ext cx="1147482" cy="24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3"/>
          <a:stretch>
            <a:fillRect/>
          </a:stretch>
        </p:blipFill>
        <p:spPr>
          <a:xfrm>
            <a:off x="1962001" y="2554553"/>
            <a:ext cx="1504950" cy="485775"/>
          </a:xfrm>
          <a:prstGeom prst="rect">
            <a:avLst/>
          </a:prstGeom>
        </p:spPr>
      </p:pic>
      <p:pic>
        <p:nvPicPr>
          <p:cNvPr id="9" name="圖片 8"/>
          <p:cNvPicPr>
            <a:picLocks noChangeAspect="1"/>
          </p:cNvPicPr>
          <p:nvPr/>
        </p:nvPicPr>
        <p:blipFill>
          <a:blip r:embed="rId4"/>
          <a:stretch>
            <a:fillRect/>
          </a:stretch>
        </p:blipFill>
        <p:spPr>
          <a:xfrm>
            <a:off x="1962001" y="3529014"/>
            <a:ext cx="1876425" cy="990600"/>
          </a:xfrm>
          <a:prstGeom prst="rect">
            <a:avLst/>
          </a:prstGeom>
        </p:spPr>
      </p:pic>
      <p:pic>
        <p:nvPicPr>
          <p:cNvPr id="10" name="圖片 9"/>
          <p:cNvPicPr>
            <a:picLocks noChangeAspect="1"/>
          </p:cNvPicPr>
          <p:nvPr/>
        </p:nvPicPr>
        <p:blipFill>
          <a:blip r:embed="rId5"/>
          <a:stretch>
            <a:fillRect/>
          </a:stretch>
        </p:blipFill>
        <p:spPr>
          <a:xfrm>
            <a:off x="4743151" y="2699281"/>
            <a:ext cx="7182475" cy="1758139"/>
          </a:xfrm>
          <a:prstGeom prst="rect">
            <a:avLst/>
          </a:prstGeom>
        </p:spPr>
      </p:pic>
    </p:spTree>
    <p:extLst>
      <p:ext uri="{BB962C8B-B14F-4D97-AF65-F5344CB8AC3E}">
        <p14:creationId xmlns:p14="http://schemas.microsoft.com/office/powerpoint/2010/main" val="31345732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a:t>
            </a:r>
            <a:r>
              <a:rPr lang="en-US" altLang="zh-TW" dirty="0" smtClean="0">
                <a:latin typeface="微軟正黑體" panose="020B0604030504040204" pitchFamily="34" charset="-120"/>
                <a:ea typeface="微軟正黑體" panose="020B0604030504040204" pitchFamily="34" charset="-120"/>
              </a:rPr>
              <a:t>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274320"/>
            <a:ext cx="10131425" cy="5481043"/>
          </a:xfrm>
        </p:spPr>
        <p:txBody>
          <a:bodyPr anchor="t">
            <a:normAutofit/>
          </a:bodyPr>
          <a:lstStyle/>
          <a:p>
            <a:r>
              <a:rPr lang="en-US" altLang="zh-TW" dirty="0" smtClean="0">
                <a:latin typeface="微軟正黑體" panose="020B0604030504040204" pitchFamily="34" charset="-120"/>
                <a:ea typeface="微軟正黑體" panose="020B0604030504040204" pitchFamily="34" charset="-120"/>
              </a:rPr>
              <a:t>ASP.NET Core On </a:t>
            </a:r>
            <a:r>
              <a:rPr lang="en-US" altLang="zh-TW" dirty="0">
                <a:latin typeface="微軟正黑體" panose="020B0604030504040204" pitchFamily="34" charset="-120"/>
                <a:ea typeface="微軟正黑體" panose="020B0604030504040204" pitchFamily="34" charset="-120"/>
              </a:rPr>
              <a:t>Linux (CentOS)</a:t>
            </a:r>
            <a:endParaRPr lang="en-US" altLang="zh-TW" dirty="0" smtClean="0">
              <a:latin typeface="微軟正黑體" panose="020B0604030504040204" pitchFamily="34" charset="-120"/>
              <a:ea typeface="微軟正黑體" panose="020B0604030504040204" pitchFamily="34" charset="-120"/>
            </a:endParaRPr>
          </a:p>
          <a:p>
            <a:pPr lvl="1"/>
            <a:r>
              <a:rPr lang="en-US" altLang="zh-TW" dirty="0" smtClean="0">
                <a:latin typeface="微軟正黑體" panose="020B0604030504040204" pitchFamily="34" charset="-120"/>
                <a:ea typeface="微軟正黑體" panose="020B0604030504040204" pitchFamily="34" charset="-120"/>
              </a:rPr>
              <a:t>Use .NET CLI</a:t>
            </a:r>
          </a:p>
          <a:p>
            <a:pPr lvl="2"/>
            <a:r>
              <a:rPr lang="en-US" altLang="zh-TW" dirty="0" smtClean="0">
                <a:latin typeface="微軟正黑體" panose="020B0604030504040204" pitchFamily="34" charset="-120"/>
                <a:ea typeface="微軟正黑體" panose="020B0604030504040204" pitchFamily="34" charset="-120"/>
              </a:rPr>
              <a:t>Create </a:t>
            </a:r>
            <a:r>
              <a:rPr lang="en-US" altLang="zh-TW" dirty="0">
                <a:latin typeface="微軟正黑體" panose="020B0604030504040204" pitchFamily="34" charset="-120"/>
                <a:ea typeface="微軟正黑體" panose="020B0604030504040204" pitchFamily="34" charset="-120"/>
              </a:rPr>
              <a:t>a new .NET Core </a:t>
            </a:r>
            <a:r>
              <a:rPr lang="en-US" altLang="zh-TW" dirty="0" smtClean="0">
                <a:latin typeface="微軟正黑體" panose="020B0604030504040204" pitchFamily="34" charset="-120"/>
                <a:ea typeface="微軟正黑體" panose="020B0604030504040204" pitchFamily="34" charset="-120"/>
              </a:rPr>
              <a:t>project</a:t>
            </a:r>
            <a:endParaRPr lang="en-US" altLang="zh-TW" dirty="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r>
              <a:rPr lang="en-US" altLang="zh-TW" dirty="0" smtClean="0">
                <a:latin typeface="微軟正黑體" panose="020B0604030504040204" pitchFamily="34" charset="-120"/>
                <a:ea typeface="微軟正黑體" panose="020B0604030504040204" pitchFamily="34" charset="-120"/>
              </a:rPr>
              <a:t>Update </a:t>
            </a:r>
            <a:r>
              <a:rPr lang="en-US" altLang="zh-TW" dirty="0">
                <a:latin typeface="微軟正黑體" panose="020B0604030504040204" pitchFamily="34" charset="-120"/>
                <a:ea typeface="微軟正黑體" panose="020B0604030504040204" pitchFamily="34" charset="-120"/>
              </a:rPr>
              <a:t>the </a:t>
            </a:r>
            <a:r>
              <a:rPr lang="en-US" altLang="zh-TW" i="1" dirty="0" err="1">
                <a:latin typeface="微軟正黑體" panose="020B0604030504040204" pitchFamily="34" charset="-120"/>
                <a:ea typeface="微軟正黑體" panose="020B0604030504040204" pitchFamily="34" charset="-120"/>
              </a:rPr>
              <a:t>project.json</a:t>
            </a:r>
            <a:r>
              <a:rPr lang="en-US" altLang="zh-TW" dirty="0">
                <a:latin typeface="微軟正黑體" panose="020B0604030504040204" pitchFamily="34" charset="-120"/>
                <a:ea typeface="微軟正黑體" panose="020B0604030504040204" pitchFamily="34" charset="-120"/>
              </a:rPr>
              <a:t> file to add the Kestrel HTTP server package as a dependency</a:t>
            </a:r>
          </a:p>
          <a:p>
            <a:pPr lvl="2"/>
            <a:endParaRPr lang="en-US" altLang="zh-TW" dirty="0">
              <a:latin typeface="微軟正黑體" panose="020B0604030504040204" pitchFamily="34" charset="-120"/>
              <a:ea typeface="微軟正黑體" panose="020B0604030504040204" pitchFamily="34" charset="-120"/>
            </a:endParaRPr>
          </a:p>
        </p:txBody>
      </p:sp>
      <p:pic>
        <p:nvPicPr>
          <p:cNvPr id="14" name="圖片 13"/>
          <p:cNvPicPr>
            <a:picLocks noChangeAspect="1"/>
          </p:cNvPicPr>
          <p:nvPr/>
        </p:nvPicPr>
        <p:blipFill>
          <a:blip r:embed="rId2"/>
          <a:stretch>
            <a:fillRect/>
          </a:stretch>
        </p:blipFill>
        <p:spPr>
          <a:xfrm>
            <a:off x="1965843" y="2320123"/>
            <a:ext cx="1383847" cy="446685"/>
          </a:xfrm>
          <a:prstGeom prst="rect">
            <a:avLst/>
          </a:prstGeom>
        </p:spPr>
      </p:pic>
      <p:pic>
        <p:nvPicPr>
          <p:cNvPr id="16" name="圖片 15"/>
          <p:cNvPicPr>
            <a:picLocks noChangeAspect="1"/>
          </p:cNvPicPr>
          <p:nvPr/>
        </p:nvPicPr>
        <p:blipFill>
          <a:blip r:embed="rId3"/>
          <a:stretch>
            <a:fillRect/>
          </a:stretch>
        </p:blipFill>
        <p:spPr>
          <a:xfrm>
            <a:off x="1965843" y="3021064"/>
            <a:ext cx="5413116" cy="3807390"/>
          </a:xfrm>
          <a:prstGeom prst="rect">
            <a:avLst/>
          </a:prstGeom>
        </p:spPr>
      </p:pic>
    </p:spTree>
    <p:extLst>
      <p:ext uri="{BB962C8B-B14F-4D97-AF65-F5344CB8AC3E}">
        <p14:creationId xmlns:p14="http://schemas.microsoft.com/office/powerpoint/2010/main" val="18703468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a:t>
            </a:r>
            <a:r>
              <a:rPr lang="en-US" altLang="zh-TW" dirty="0" smtClean="0">
                <a:latin typeface="微軟正黑體" panose="020B0604030504040204" pitchFamily="34" charset="-120"/>
                <a:ea typeface="微軟正黑體" panose="020B0604030504040204" pitchFamily="34" charset="-120"/>
              </a:rPr>
              <a:t>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274320"/>
            <a:ext cx="10131425" cy="5481043"/>
          </a:xfrm>
        </p:spPr>
        <p:txBody>
          <a:bodyPr anchor="t">
            <a:normAutofit/>
          </a:bodyPr>
          <a:lstStyle/>
          <a:p>
            <a:r>
              <a:rPr lang="en-US" altLang="zh-TW" dirty="0">
                <a:latin typeface="微軟正黑體" panose="020B0604030504040204" pitchFamily="34" charset="-120"/>
                <a:ea typeface="微軟正黑體" panose="020B0604030504040204" pitchFamily="34" charset="-120"/>
              </a:rPr>
              <a:t>ASP.NET Core On Linux (CentOS)</a:t>
            </a:r>
          </a:p>
          <a:p>
            <a:pPr lvl="1"/>
            <a:r>
              <a:rPr lang="en-US" altLang="zh-TW" dirty="0" smtClean="0">
                <a:latin typeface="微軟正黑體" panose="020B0604030504040204" pitchFamily="34" charset="-120"/>
                <a:ea typeface="微軟正黑體" panose="020B0604030504040204" pitchFamily="34" charset="-120"/>
              </a:rPr>
              <a:t>Use .NET CLI</a:t>
            </a:r>
          </a:p>
          <a:p>
            <a:pPr lvl="2"/>
            <a:r>
              <a:rPr lang="en-US" altLang="zh-TW" dirty="0" smtClean="0">
                <a:latin typeface="微軟正黑體" panose="020B0604030504040204" pitchFamily="34" charset="-120"/>
                <a:ea typeface="微軟正黑體" panose="020B0604030504040204" pitchFamily="34" charset="-120"/>
              </a:rPr>
              <a:t>Restore </a:t>
            </a:r>
            <a:r>
              <a:rPr lang="en-US" altLang="zh-TW" dirty="0">
                <a:latin typeface="微軟正黑體" panose="020B0604030504040204" pitchFamily="34" charset="-120"/>
                <a:ea typeface="微軟正黑體" panose="020B0604030504040204" pitchFamily="34" charset="-120"/>
              </a:rPr>
              <a:t>the packages</a:t>
            </a:r>
          </a:p>
          <a:p>
            <a:pPr marL="914400" lvl="2" indent="0">
              <a:buNone/>
            </a:pPr>
            <a:endParaRPr lang="en-US" altLang="zh-TW" dirty="0" smtClean="0">
              <a:latin typeface="微軟正黑體" panose="020B0604030504040204" pitchFamily="34" charset="-120"/>
              <a:ea typeface="微軟正黑體" panose="020B0604030504040204" pitchFamily="34" charset="-120"/>
            </a:endParaRPr>
          </a:p>
          <a:p>
            <a:pPr lvl="2"/>
            <a:r>
              <a:rPr lang="en-US" altLang="zh-TW" dirty="0">
                <a:latin typeface="微軟正黑體" panose="020B0604030504040204" pitchFamily="34" charset="-120"/>
                <a:ea typeface="微軟正黑體" panose="020B0604030504040204" pitchFamily="34" charset="-120"/>
              </a:rPr>
              <a:t>Add a </a:t>
            </a:r>
            <a:r>
              <a:rPr lang="en-US" altLang="zh-TW" i="1" dirty="0" err="1">
                <a:latin typeface="微軟正黑體" panose="020B0604030504040204" pitchFamily="34" charset="-120"/>
                <a:ea typeface="微軟正黑體" panose="020B0604030504040204" pitchFamily="34" charset="-120"/>
              </a:rPr>
              <a:t>Startup.cs</a:t>
            </a:r>
            <a:r>
              <a:rPr lang="en-US" altLang="zh-TW" dirty="0">
                <a:latin typeface="微軟正黑體" panose="020B0604030504040204" pitchFamily="34" charset="-120"/>
                <a:ea typeface="微軟正黑體" panose="020B0604030504040204" pitchFamily="34" charset="-120"/>
              </a:rPr>
              <a:t> file that defines the request handling </a:t>
            </a:r>
            <a:r>
              <a:rPr lang="en-US" altLang="zh-TW" dirty="0" smtClean="0">
                <a:latin typeface="微軟正黑體" panose="020B0604030504040204" pitchFamily="34" charset="-120"/>
                <a:ea typeface="微軟正黑體" panose="020B0604030504040204" pitchFamily="34" charset="-120"/>
              </a:rPr>
              <a:t>logic</a:t>
            </a:r>
          </a:p>
        </p:txBody>
      </p:sp>
      <p:pic>
        <p:nvPicPr>
          <p:cNvPr id="4" name="圖片 3"/>
          <p:cNvPicPr>
            <a:picLocks noChangeAspect="1"/>
          </p:cNvPicPr>
          <p:nvPr/>
        </p:nvPicPr>
        <p:blipFill>
          <a:blip r:embed="rId2"/>
          <a:stretch>
            <a:fillRect/>
          </a:stretch>
        </p:blipFill>
        <p:spPr>
          <a:xfrm>
            <a:off x="1956513" y="2324617"/>
            <a:ext cx="1794394" cy="452954"/>
          </a:xfrm>
          <a:prstGeom prst="rect">
            <a:avLst/>
          </a:prstGeom>
        </p:spPr>
      </p:pic>
      <p:pic>
        <p:nvPicPr>
          <p:cNvPr id="5" name="圖片 4"/>
          <p:cNvPicPr>
            <a:picLocks noChangeAspect="1"/>
          </p:cNvPicPr>
          <p:nvPr/>
        </p:nvPicPr>
        <p:blipFill>
          <a:blip r:embed="rId3"/>
          <a:stretch>
            <a:fillRect/>
          </a:stretch>
        </p:blipFill>
        <p:spPr>
          <a:xfrm>
            <a:off x="1033146" y="3054492"/>
            <a:ext cx="5888977" cy="3700871"/>
          </a:xfrm>
          <a:prstGeom prst="rect">
            <a:avLst/>
          </a:prstGeom>
        </p:spPr>
      </p:pic>
      <p:pic>
        <p:nvPicPr>
          <p:cNvPr id="6" name="圖片 5"/>
          <p:cNvPicPr>
            <a:picLocks noChangeAspect="1"/>
          </p:cNvPicPr>
          <p:nvPr/>
        </p:nvPicPr>
        <p:blipFill>
          <a:blip r:embed="rId4"/>
          <a:stretch>
            <a:fillRect/>
          </a:stretch>
        </p:blipFill>
        <p:spPr>
          <a:xfrm>
            <a:off x="7044193" y="1210234"/>
            <a:ext cx="5043745" cy="3595754"/>
          </a:xfrm>
          <a:prstGeom prst="rect">
            <a:avLst/>
          </a:prstGeom>
        </p:spPr>
      </p:pic>
    </p:spTree>
    <p:extLst>
      <p:ext uri="{BB962C8B-B14F-4D97-AF65-F5344CB8AC3E}">
        <p14:creationId xmlns:p14="http://schemas.microsoft.com/office/powerpoint/2010/main" val="2087559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a:t>
            </a:r>
            <a:r>
              <a:rPr lang="en-US" altLang="zh-TW" dirty="0" smtClean="0">
                <a:latin typeface="微軟正黑體" panose="020B0604030504040204" pitchFamily="34" charset="-120"/>
                <a:ea typeface="微軟正黑體" panose="020B0604030504040204" pitchFamily="34" charset="-120"/>
              </a:rPr>
              <a:t>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274320"/>
            <a:ext cx="10131425" cy="5481043"/>
          </a:xfrm>
        </p:spPr>
        <p:txBody>
          <a:bodyPr anchor="t">
            <a:normAutofit/>
          </a:bodyPr>
          <a:lstStyle/>
          <a:p>
            <a:r>
              <a:rPr lang="en-US" altLang="zh-TW" dirty="0">
                <a:latin typeface="微軟正黑體" panose="020B0604030504040204" pitchFamily="34" charset="-120"/>
                <a:ea typeface="微軟正黑體" panose="020B0604030504040204" pitchFamily="34" charset="-120"/>
              </a:rPr>
              <a:t>ASP.NET Core On Linux (CentOS)</a:t>
            </a:r>
          </a:p>
          <a:p>
            <a:pPr lvl="1"/>
            <a:r>
              <a:rPr lang="en-US" altLang="zh-TW" dirty="0" smtClean="0">
                <a:latin typeface="微軟正黑體" panose="020B0604030504040204" pitchFamily="34" charset="-120"/>
                <a:ea typeface="微軟正黑體" panose="020B0604030504040204" pitchFamily="34" charset="-120"/>
              </a:rPr>
              <a:t>Use .NET CLI</a:t>
            </a:r>
          </a:p>
          <a:p>
            <a:pPr lvl="2"/>
            <a:r>
              <a:rPr lang="en-US" altLang="zh-TW" dirty="0" smtClean="0">
                <a:latin typeface="微軟正黑體" panose="020B0604030504040204" pitchFamily="34" charset="-120"/>
                <a:ea typeface="微軟正黑體" panose="020B0604030504040204" pitchFamily="34" charset="-120"/>
              </a:rPr>
              <a:t>Update </a:t>
            </a:r>
            <a:r>
              <a:rPr lang="en-US" altLang="zh-TW" dirty="0">
                <a:latin typeface="微軟正黑體" panose="020B0604030504040204" pitchFamily="34" charset="-120"/>
                <a:ea typeface="微軟正黑體" panose="020B0604030504040204" pitchFamily="34" charset="-120"/>
              </a:rPr>
              <a:t>the code in </a:t>
            </a:r>
            <a:r>
              <a:rPr lang="en-US" altLang="zh-TW" i="1" dirty="0" err="1">
                <a:latin typeface="微軟正黑體" panose="020B0604030504040204" pitchFamily="34" charset="-120"/>
                <a:ea typeface="微軟正黑體" panose="020B0604030504040204" pitchFamily="34" charset="-120"/>
              </a:rPr>
              <a:t>Program.cs</a:t>
            </a:r>
            <a:r>
              <a:rPr lang="en-US" altLang="zh-TW" dirty="0">
                <a:latin typeface="微軟正黑體" panose="020B0604030504040204" pitchFamily="34" charset="-120"/>
                <a:ea typeface="微軟正黑體" panose="020B0604030504040204" pitchFamily="34" charset="-120"/>
              </a:rPr>
              <a:t> to setup and start the Web </a:t>
            </a:r>
            <a:r>
              <a:rPr lang="en-US" altLang="zh-TW" dirty="0" smtClean="0">
                <a:latin typeface="微軟正黑體" panose="020B0604030504040204" pitchFamily="34" charset="-120"/>
                <a:ea typeface="微軟正黑體" panose="020B0604030504040204" pitchFamily="34" charset="-120"/>
              </a:rPr>
              <a:t>host</a:t>
            </a:r>
          </a:p>
          <a:p>
            <a:pPr lvl="2"/>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a:latin typeface="微軟正黑體" panose="020B0604030504040204" pitchFamily="34" charset="-120"/>
              <a:ea typeface="微軟正黑體" panose="020B0604030504040204" pitchFamily="34" charset="-120"/>
            </a:endParaRPr>
          </a:p>
          <a:p>
            <a:pPr lvl="2"/>
            <a:r>
              <a:rPr lang="en-US" altLang="zh-TW" dirty="0" smtClean="0">
                <a:latin typeface="微軟正黑體" panose="020B0604030504040204" pitchFamily="34" charset="-120"/>
                <a:ea typeface="微軟正黑體" panose="020B0604030504040204" pitchFamily="34" charset="-120"/>
              </a:rPr>
              <a:t>Run </a:t>
            </a:r>
            <a:r>
              <a:rPr lang="en-US" altLang="zh-TW" dirty="0">
                <a:latin typeface="微軟正黑體" panose="020B0604030504040204" pitchFamily="34" charset="-120"/>
                <a:ea typeface="微軟正黑體" panose="020B0604030504040204" pitchFamily="34" charset="-120"/>
              </a:rPr>
              <a:t>the app</a:t>
            </a:r>
          </a:p>
        </p:txBody>
      </p:sp>
      <p:pic>
        <p:nvPicPr>
          <p:cNvPr id="15" name="圖片 14"/>
          <p:cNvPicPr>
            <a:picLocks noChangeAspect="1"/>
          </p:cNvPicPr>
          <p:nvPr/>
        </p:nvPicPr>
        <p:blipFill>
          <a:blip r:embed="rId2"/>
          <a:stretch>
            <a:fillRect/>
          </a:stretch>
        </p:blipFill>
        <p:spPr>
          <a:xfrm>
            <a:off x="1957873" y="6106399"/>
            <a:ext cx="1438275" cy="504825"/>
          </a:xfrm>
          <a:prstGeom prst="rect">
            <a:avLst/>
          </a:prstGeom>
        </p:spPr>
      </p:pic>
      <p:pic>
        <p:nvPicPr>
          <p:cNvPr id="5" name="圖片 4"/>
          <p:cNvPicPr>
            <a:picLocks noChangeAspect="1"/>
          </p:cNvPicPr>
          <p:nvPr/>
        </p:nvPicPr>
        <p:blipFill>
          <a:blip r:embed="rId3"/>
          <a:stretch>
            <a:fillRect/>
          </a:stretch>
        </p:blipFill>
        <p:spPr>
          <a:xfrm>
            <a:off x="1957873" y="2343645"/>
            <a:ext cx="4458671" cy="3430395"/>
          </a:xfrm>
          <a:prstGeom prst="rect">
            <a:avLst/>
          </a:prstGeom>
        </p:spPr>
      </p:pic>
    </p:spTree>
    <p:extLst>
      <p:ext uri="{BB962C8B-B14F-4D97-AF65-F5344CB8AC3E}">
        <p14:creationId xmlns:p14="http://schemas.microsoft.com/office/powerpoint/2010/main" val="11625050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a:blip r:embed="rId2"/>
          <a:stretch>
            <a:fillRect/>
          </a:stretch>
        </p:blipFill>
        <p:spPr>
          <a:xfrm>
            <a:off x="1348909" y="3485651"/>
            <a:ext cx="9477375" cy="2686050"/>
          </a:xfrm>
          <a:prstGeom prst="rect">
            <a:avLst/>
          </a:prstGeom>
        </p:spPr>
      </p:pic>
      <p:sp>
        <p:nvSpPr>
          <p:cNvPr id="2" name="標題 1"/>
          <p:cNvSpPr>
            <a:spLocks noGrp="1"/>
          </p:cNvSpPr>
          <p:nvPr>
            <p:ph type="title"/>
          </p:nvPr>
        </p:nvSpPr>
        <p:spPr/>
        <p:txBody>
          <a:bodyPr anchor="t">
            <a:normAutofit/>
          </a:bodyPr>
          <a:lstStyle/>
          <a:p>
            <a:r>
              <a:rPr lang="en-US" altLang="zh-TW" sz="3000" dirty="0" smtClean="0">
                <a:latin typeface="微軟正黑體" panose="020B0604030504040204" pitchFamily="34" charset="-120"/>
                <a:ea typeface="微軟正黑體" panose="020B0604030504040204" pitchFamily="34" charset="-120"/>
              </a:rPr>
              <a:t>Run .NET Core and ASP.NET Core</a:t>
            </a:r>
            <a:endParaRPr lang="zh-TW" altLang="en-US" sz="3000"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849120"/>
            <a:ext cx="10131425" cy="4906243"/>
          </a:xfrm>
        </p:spPr>
        <p:txBody>
          <a:bodyPr anchor="t">
            <a:normAutofit/>
          </a:bodyPr>
          <a:lstStyle/>
          <a:p>
            <a:r>
              <a:rPr lang="en-US" altLang="zh-TW" dirty="0">
                <a:latin typeface="微軟正黑體" panose="020B0604030504040204" pitchFamily="34" charset="-120"/>
                <a:ea typeface="微軟正黑體" panose="020B0604030504040204" pitchFamily="34" charset="-120"/>
              </a:rPr>
              <a:t>ASP.NET Core On Linux (CentOS)</a:t>
            </a:r>
          </a:p>
          <a:p>
            <a:pPr lvl="1"/>
            <a:r>
              <a:rPr lang="en-US" altLang="zh-TW" dirty="0" smtClean="0">
                <a:latin typeface="微軟正黑體" panose="020B0604030504040204" pitchFamily="34" charset="-120"/>
                <a:ea typeface="微軟正黑體" panose="020B0604030504040204" pitchFamily="34" charset="-120"/>
              </a:rPr>
              <a:t>Use .NET CLI</a:t>
            </a:r>
          </a:p>
          <a:p>
            <a:pPr lvl="2"/>
            <a:r>
              <a:rPr lang="en-US" altLang="zh-TW" dirty="0" smtClean="0">
                <a:latin typeface="微軟正黑體" panose="020B0604030504040204" pitchFamily="34" charset="-120"/>
                <a:ea typeface="微軟正黑體" panose="020B0604030504040204" pitchFamily="34" charset="-120"/>
              </a:rPr>
              <a:t>Run </a:t>
            </a:r>
            <a:r>
              <a:rPr lang="en-US" altLang="zh-TW" dirty="0">
                <a:latin typeface="微軟正黑體" panose="020B0604030504040204" pitchFamily="34" charset="-120"/>
                <a:ea typeface="微軟正黑體" panose="020B0604030504040204" pitchFamily="34" charset="-120"/>
              </a:rPr>
              <a:t>the app</a:t>
            </a:r>
          </a:p>
        </p:txBody>
      </p:sp>
      <p:sp>
        <p:nvSpPr>
          <p:cNvPr id="8" name="矩形 7"/>
          <p:cNvSpPr/>
          <p:nvPr/>
        </p:nvSpPr>
        <p:spPr>
          <a:xfrm>
            <a:off x="5397858" y="3485651"/>
            <a:ext cx="1110518" cy="1971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11" name="圖片 10"/>
          <p:cNvPicPr>
            <a:picLocks noChangeAspect="1"/>
          </p:cNvPicPr>
          <p:nvPr/>
        </p:nvPicPr>
        <p:blipFill>
          <a:blip r:embed="rId3"/>
          <a:stretch>
            <a:fillRect/>
          </a:stretch>
        </p:blipFill>
        <p:spPr>
          <a:xfrm>
            <a:off x="7493001" y="2175684"/>
            <a:ext cx="3324225" cy="1200150"/>
          </a:xfrm>
          <a:prstGeom prst="rect">
            <a:avLst/>
          </a:prstGeom>
        </p:spPr>
      </p:pic>
    </p:spTree>
    <p:extLst>
      <p:ext uri="{BB962C8B-B14F-4D97-AF65-F5344CB8AC3E}">
        <p14:creationId xmlns:p14="http://schemas.microsoft.com/office/powerpoint/2010/main" val="37069214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514537"/>
            <a:ext cx="10131425" cy="3649133"/>
          </a:xfrm>
        </p:spPr>
        <p:txBody>
          <a:bodyPr anchor="t"/>
          <a:lstStyle/>
          <a:p>
            <a:r>
              <a:rPr lang="en-US" altLang="zh-TW" dirty="0">
                <a:latin typeface="微軟正黑體" panose="020B0604030504040204" pitchFamily="34" charset="-120"/>
                <a:ea typeface="微軟正黑體" panose="020B0604030504040204" pitchFamily="34" charset="-120"/>
              </a:rPr>
              <a:t>On Linux (CentOS) with </a:t>
            </a:r>
            <a:r>
              <a:rPr lang="en-US" altLang="zh-TW" dirty="0" smtClean="0">
                <a:latin typeface="微軟正黑體" panose="020B0604030504040204" pitchFamily="34" charset="-120"/>
                <a:ea typeface="微軟正黑體" panose="020B0604030504040204" pitchFamily="34" charset="-120"/>
              </a:rPr>
              <a:t>Docker</a:t>
            </a:r>
          </a:p>
          <a:p>
            <a:pPr lvl="1"/>
            <a:r>
              <a:rPr lang="en-US" altLang="zh-TW" dirty="0" smtClean="0">
                <a:latin typeface="微軟正黑體" panose="020B0604030504040204" pitchFamily="34" charset="-120"/>
                <a:ea typeface="微軟正黑體" panose="020B0604030504040204" pitchFamily="34" charset="-120"/>
              </a:rPr>
              <a:t>Install Docker for Linux (CentOS)</a:t>
            </a:r>
          </a:p>
          <a:p>
            <a:pPr lvl="2"/>
            <a:r>
              <a:rPr lang="en-US" altLang="zh-TW" dirty="0" smtClean="0">
                <a:latin typeface="微軟正黑體" panose="020B0604030504040204" pitchFamily="34" charset="-120"/>
                <a:ea typeface="微軟正黑體" panose="020B0604030504040204" pitchFamily="34" charset="-120"/>
              </a:rPr>
              <a:t>https</a:t>
            </a:r>
            <a:r>
              <a:rPr lang="en-US" altLang="zh-TW" dirty="0">
                <a:latin typeface="微軟正黑體" panose="020B0604030504040204" pitchFamily="34" charset="-120"/>
                <a:ea typeface="微軟正黑體" panose="020B0604030504040204" pitchFamily="34" charset="-120"/>
              </a:rPr>
              <a:t>://docs.docker.com/engine/installation/linux/centos</a:t>
            </a:r>
            <a:r>
              <a:rPr lang="en-US" altLang="zh-TW" dirty="0" smtClean="0">
                <a:latin typeface="微軟正黑體" panose="020B0604030504040204" pitchFamily="34" charset="-120"/>
                <a:ea typeface="微軟正黑體" panose="020B0604030504040204" pitchFamily="34" charset="-120"/>
              </a:rPr>
              <a:t>/</a:t>
            </a:r>
          </a:p>
          <a:p>
            <a:pPr lvl="1"/>
            <a:r>
              <a:rPr lang="en-US" altLang="zh-TW" dirty="0" smtClean="0">
                <a:latin typeface="微軟正黑體" panose="020B0604030504040204" pitchFamily="34" charset="-120"/>
                <a:ea typeface="微軟正黑體" panose="020B0604030504040204" pitchFamily="34" charset="-120"/>
              </a:rPr>
              <a:t>Prerequisites</a:t>
            </a:r>
            <a:endParaRPr lang="en-US" altLang="zh-TW" dirty="0">
              <a:latin typeface="微軟正黑體" panose="020B0604030504040204" pitchFamily="34" charset="-120"/>
              <a:ea typeface="微軟正黑體" panose="020B0604030504040204" pitchFamily="34" charset="-120"/>
            </a:endParaRPr>
          </a:p>
          <a:p>
            <a:pPr lvl="2"/>
            <a:r>
              <a:rPr lang="en-US" altLang="zh-TW" dirty="0">
                <a:latin typeface="微軟正黑體" panose="020B0604030504040204" pitchFamily="34" charset="-120"/>
                <a:ea typeface="微軟正黑體" panose="020B0604030504040204" pitchFamily="34" charset="-120"/>
              </a:rPr>
              <a:t>Docker requires a 64-bit </a:t>
            </a:r>
            <a:r>
              <a:rPr lang="en-US" altLang="zh-TW" dirty="0" smtClean="0">
                <a:latin typeface="微軟正黑體" panose="020B0604030504040204" pitchFamily="34" charset="-120"/>
                <a:ea typeface="微軟正黑體" panose="020B0604030504040204" pitchFamily="34" charset="-120"/>
              </a:rPr>
              <a:t>OS</a:t>
            </a:r>
          </a:p>
          <a:p>
            <a:pPr lvl="2"/>
            <a:r>
              <a:rPr lang="en-US" altLang="zh-TW" dirty="0" smtClean="0">
                <a:latin typeface="微軟正黑體" panose="020B0604030504040204" pitchFamily="34" charset="-120"/>
                <a:ea typeface="微軟正黑體" panose="020B0604030504040204" pitchFamily="34" charset="-120"/>
              </a:rPr>
              <a:t>version </a:t>
            </a:r>
            <a:r>
              <a:rPr lang="en-US" altLang="zh-TW" dirty="0">
                <a:latin typeface="微軟正黑體" panose="020B0604030504040204" pitchFamily="34" charset="-120"/>
                <a:ea typeface="微軟正黑體" panose="020B0604030504040204" pitchFamily="34" charset="-120"/>
              </a:rPr>
              <a:t>3.10 or higher of the Linux </a:t>
            </a:r>
            <a:r>
              <a:rPr lang="en-US" altLang="zh-TW" dirty="0" smtClean="0">
                <a:latin typeface="微軟正黑體" panose="020B0604030504040204" pitchFamily="34" charset="-120"/>
                <a:ea typeface="微軟正黑體" panose="020B0604030504040204" pitchFamily="34" charset="-120"/>
              </a:rPr>
              <a:t>kernel</a:t>
            </a:r>
            <a:endParaRPr lang="zh-TW" altLang="en-US" dirty="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a:stretch>
            <a:fillRect/>
          </a:stretch>
        </p:blipFill>
        <p:spPr>
          <a:xfrm>
            <a:off x="5540188" y="2607976"/>
            <a:ext cx="6369983" cy="4199601"/>
          </a:xfrm>
          <a:prstGeom prst="rect">
            <a:avLst/>
          </a:prstGeom>
        </p:spPr>
      </p:pic>
      <p:sp>
        <p:nvSpPr>
          <p:cNvPr id="5" name="矩形 4"/>
          <p:cNvSpPr/>
          <p:nvPr/>
        </p:nvSpPr>
        <p:spPr>
          <a:xfrm>
            <a:off x="7145975" y="2592091"/>
            <a:ext cx="2670377" cy="2138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347195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514537"/>
            <a:ext cx="10131425" cy="3649133"/>
          </a:xfrm>
        </p:spPr>
        <p:txBody>
          <a:bodyPr anchor="t"/>
          <a:lstStyle/>
          <a:p>
            <a:r>
              <a:rPr lang="en-US" altLang="zh-TW" dirty="0">
                <a:latin typeface="微軟正黑體" panose="020B0604030504040204" pitchFamily="34" charset="-120"/>
                <a:ea typeface="微軟正黑體" panose="020B0604030504040204" pitchFamily="34" charset="-120"/>
              </a:rPr>
              <a:t>On Linux (CentOS) with </a:t>
            </a:r>
            <a:r>
              <a:rPr lang="en-US" altLang="zh-TW" dirty="0" smtClean="0">
                <a:latin typeface="微軟正黑體" panose="020B0604030504040204" pitchFamily="34" charset="-120"/>
                <a:ea typeface="微軟正黑體" panose="020B0604030504040204" pitchFamily="34" charset="-120"/>
              </a:rPr>
              <a:t>Docker</a:t>
            </a:r>
          </a:p>
          <a:p>
            <a:pPr lvl="1"/>
            <a:r>
              <a:rPr lang="zh-TW" altLang="en-US" dirty="0">
                <a:latin typeface="微軟正黑體" panose="020B0604030504040204" pitchFamily="34" charset="-120"/>
                <a:ea typeface="微軟正黑體" panose="020B0604030504040204" pitchFamily="34" charset="-120"/>
              </a:rPr>
              <a:t>取得官方的 </a:t>
            </a:r>
            <a:r>
              <a:rPr lang="en-US" altLang="zh-TW" dirty="0">
                <a:latin typeface="微軟正黑體" panose="020B0604030504040204" pitchFamily="34" charset="-120"/>
                <a:ea typeface="微軟正黑體" panose="020B0604030504040204" pitchFamily="34" charset="-120"/>
              </a:rPr>
              <a:t>.NET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Core </a:t>
            </a:r>
            <a:r>
              <a:rPr lang="en-US" altLang="zh-TW" dirty="0" smtClean="0">
                <a:latin typeface="微軟正黑體" panose="020B0604030504040204" pitchFamily="34" charset="-120"/>
                <a:ea typeface="微軟正黑體" panose="020B0604030504040204" pitchFamily="34" charset="-120"/>
              </a:rPr>
              <a:t>Image</a:t>
            </a:r>
            <a:endParaRPr lang="en-US" altLang="zh-TW" dirty="0">
              <a:latin typeface="微軟正黑體" panose="020B0604030504040204" pitchFamily="34" charset="-120"/>
              <a:ea typeface="微軟正黑體" panose="020B0604030504040204" pitchFamily="34" charset="-120"/>
            </a:endParaRPr>
          </a:p>
          <a:p>
            <a:pPr lvl="2"/>
            <a:r>
              <a:rPr lang="en-US" altLang="zh-TW" dirty="0" err="1">
                <a:latin typeface="微軟正黑體" panose="020B0604030504040204" pitchFamily="34" charset="-120"/>
                <a:ea typeface="微軟正黑體" panose="020B0604030504040204" pitchFamily="34" charset="-120"/>
              </a:rPr>
              <a:t>docker</a:t>
            </a:r>
            <a:r>
              <a:rPr lang="en-US" altLang="zh-TW" dirty="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pull </a:t>
            </a:r>
            <a:r>
              <a:rPr lang="en-US" altLang="zh-TW" dirty="0" err="1" smtClean="0">
                <a:latin typeface="微軟正黑體" panose="020B0604030504040204" pitchFamily="34" charset="-120"/>
                <a:ea typeface="微軟正黑體" panose="020B0604030504040204" pitchFamily="34" charset="-120"/>
              </a:rPr>
              <a:t>microsoft</a:t>
            </a:r>
            <a:r>
              <a:rPr lang="en-US" altLang="zh-TW" dirty="0" smtClean="0">
                <a:latin typeface="微軟正黑體" panose="020B0604030504040204" pitchFamily="34" charset="-120"/>
                <a:ea typeface="微軟正黑體" panose="020B0604030504040204" pitchFamily="34" charset="-120"/>
              </a:rPr>
              <a:t>/</a:t>
            </a:r>
            <a:r>
              <a:rPr lang="en-US" altLang="zh-TW" dirty="0" err="1" smtClean="0">
                <a:latin typeface="微軟正黑體" panose="020B0604030504040204" pitchFamily="34" charset="-120"/>
                <a:ea typeface="微軟正黑體" panose="020B0604030504040204" pitchFamily="34" charset="-120"/>
              </a:rPr>
              <a:t>dotnet:latest</a:t>
            </a:r>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p:txBody>
      </p:sp>
      <p:pic>
        <p:nvPicPr>
          <p:cNvPr id="6" name="圖片 5"/>
          <p:cNvPicPr>
            <a:picLocks noChangeAspect="1"/>
          </p:cNvPicPr>
          <p:nvPr/>
        </p:nvPicPr>
        <p:blipFill>
          <a:blip r:embed="rId2"/>
          <a:stretch>
            <a:fillRect/>
          </a:stretch>
        </p:blipFill>
        <p:spPr>
          <a:xfrm>
            <a:off x="1435191" y="2702848"/>
            <a:ext cx="6829425" cy="1924050"/>
          </a:xfrm>
          <a:prstGeom prst="rect">
            <a:avLst/>
          </a:prstGeom>
        </p:spPr>
      </p:pic>
      <p:pic>
        <p:nvPicPr>
          <p:cNvPr id="5" name="圖片 4"/>
          <p:cNvPicPr>
            <a:picLocks noChangeAspect="1"/>
          </p:cNvPicPr>
          <p:nvPr/>
        </p:nvPicPr>
        <p:blipFill>
          <a:blip r:embed="rId3"/>
          <a:stretch>
            <a:fillRect/>
          </a:stretch>
        </p:blipFill>
        <p:spPr>
          <a:xfrm>
            <a:off x="1435191" y="4809768"/>
            <a:ext cx="7667625" cy="723900"/>
          </a:xfrm>
          <a:prstGeom prst="rect">
            <a:avLst/>
          </a:prstGeom>
        </p:spPr>
      </p:pic>
      <p:sp>
        <p:nvSpPr>
          <p:cNvPr id="7" name="矩形 6"/>
          <p:cNvSpPr/>
          <p:nvPr/>
        </p:nvSpPr>
        <p:spPr>
          <a:xfrm>
            <a:off x="3219432" y="2710897"/>
            <a:ext cx="2903459" cy="2599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8" name="矩形 7"/>
          <p:cNvSpPr/>
          <p:nvPr/>
        </p:nvSpPr>
        <p:spPr>
          <a:xfrm>
            <a:off x="3198703" y="4809625"/>
            <a:ext cx="1639436" cy="222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44623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514537"/>
            <a:ext cx="10131425" cy="3649133"/>
          </a:xfrm>
        </p:spPr>
        <p:txBody>
          <a:bodyPr anchor="t"/>
          <a:lstStyle/>
          <a:p>
            <a:r>
              <a:rPr lang="en-US" altLang="zh-TW" dirty="0">
                <a:latin typeface="微軟正黑體" panose="020B0604030504040204" pitchFamily="34" charset="-120"/>
                <a:ea typeface="微軟正黑體" panose="020B0604030504040204" pitchFamily="34" charset="-120"/>
              </a:rPr>
              <a:t>On Linux (CentOS) with </a:t>
            </a:r>
            <a:r>
              <a:rPr lang="en-US" altLang="zh-TW" dirty="0" smtClean="0">
                <a:latin typeface="微軟正黑體" panose="020B0604030504040204" pitchFamily="34" charset="-120"/>
                <a:ea typeface="微軟正黑體" panose="020B0604030504040204" pitchFamily="34" charset="-120"/>
              </a:rPr>
              <a:t>Docker</a:t>
            </a:r>
          </a:p>
          <a:p>
            <a:pPr lvl="1"/>
            <a:r>
              <a:rPr lang="zh-TW" altLang="en-US" dirty="0">
                <a:latin typeface="微軟正黑體" panose="020B0604030504040204" pitchFamily="34" charset="-120"/>
                <a:ea typeface="微軟正黑體" panose="020B0604030504040204" pitchFamily="34" charset="-120"/>
              </a:rPr>
              <a:t>將 </a:t>
            </a:r>
            <a:r>
              <a:rPr lang="en-US" altLang="zh-TW" dirty="0">
                <a:latin typeface="微軟正黑體" panose="020B0604030504040204" pitchFamily="34" charset="-120"/>
                <a:ea typeface="微軟正黑體" panose="020B0604030504040204" pitchFamily="34" charset="-120"/>
              </a:rPr>
              <a:t>ASP.NET Core </a:t>
            </a:r>
            <a:r>
              <a:rPr lang="zh-TW" altLang="en-US" dirty="0">
                <a:latin typeface="微軟正黑體" panose="020B0604030504040204" pitchFamily="34" charset="-120"/>
                <a:ea typeface="微軟正黑體" panose="020B0604030504040204" pitchFamily="34" charset="-120"/>
              </a:rPr>
              <a:t>程式打包</a:t>
            </a:r>
          </a:p>
          <a:p>
            <a:pPr lvl="2"/>
            <a:r>
              <a:rPr lang="en-US" altLang="zh-TW" dirty="0" err="1">
                <a:latin typeface="微軟正黑體" panose="020B0604030504040204" pitchFamily="34" charset="-120"/>
                <a:ea typeface="微軟正黑體" panose="020B0604030504040204" pitchFamily="34" charset="-120"/>
              </a:rPr>
              <a:t>dotnet</a:t>
            </a:r>
            <a:r>
              <a:rPr lang="en-US" altLang="zh-TW" dirty="0">
                <a:latin typeface="微軟正黑體" panose="020B0604030504040204" pitchFamily="34" charset="-120"/>
                <a:ea typeface="微軟正黑體" panose="020B0604030504040204" pitchFamily="34" charset="-120"/>
              </a:rPr>
              <a:t> publish</a:t>
            </a:r>
          </a:p>
          <a:p>
            <a:pPr lvl="2"/>
            <a:endParaRPr lang="en-US" altLang="zh-TW" dirty="0">
              <a:latin typeface="微軟正黑體" panose="020B0604030504040204" pitchFamily="34" charset="-120"/>
              <a:ea typeface="微軟正黑體" panose="020B0604030504040204" pitchFamily="34" charset="-120"/>
            </a:endParaRPr>
          </a:p>
          <a:p>
            <a:pPr lvl="2"/>
            <a:endParaRPr lang="en-US" altLang="zh-TW" dirty="0">
              <a:latin typeface="微軟正黑體" panose="020B0604030504040204" pitchFamily="34" charset="-120"/>
              <a:ea typeface="微軟正黑體" panose="020B0604030504040204" pitchFamily="34" charset="-120"/>
            </a:endParaRPr>
          </a:p>
          <a:p>
            <a:pPr lvl="2"/>
            <a:endParaRPr lang="en-US" altLang="zh-TW" dirty="0">
              <a:latin typeface="微軟正黑體" panose="020B0604030504040204" pitchFamily="34" charset="-120"/>
              <a:ea typeface="微軟正黑體" panose="020B0604030504040204" pitchFamily="34" charset="-120"/>
            </a:endParaRPr>
          </a:p>
          <a:p>
            <a:pPr lvl="2"/>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執行打包後的程式，確定運作正常</a:t>
            </a:r>
            <a:endParaRPr lang="en-US" altLang="zh-TW" dirty="0">
              <a:latin typeface="微軟正黑體" panose="020B0604030504040204" pitchFamily="34" charset="-120"/>
              <a:ea typeface="微軟正黑體" panose="020B0604030504040204" pitchFamily="34" charset="-120"/>
            </a:endParaRPr>
          </a:p>
          <a:p>
            <a:pPr lvl="2"/>
            <a:r>
              <a:rPr lang="en-US" altLang="zh-TW" dirty="0" err="1">
                <a:latin typeface="微軟正黑體" panose="020B0604030504040204" pitchFamily="34" charset="-120"/>
                <a:ea typeface="微軟正黑體" panose="020B0604030504040204" pitchFamily="34" charset="-120"/>
              </a:rPr>
              <a:t>dotnet</a:t>
            </a:r>
            <a:r>
              <a:rPr lang="en-US" altLang="zh-TW" dirty="0">
                <a:latin typeface="微軟正黑體" panose="020B0604030504040204" pitchFamily="34" charset="-120"/>
                <a:ea typeface="微軟正黑體" panose="020B0604030504040204" pitchFamily="34" charset="-120"/>
              </a:rPr>
              <a:t> run bin\Debug\netcoreapp1.0\publish\ASPNETCore-GetStarted-master.dll</a:t>
            </a:r>
            <a:endParaRPr lang="en-US" altLang="zh-TW" dirty="0" smtClean="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2"/>
          <a:stretch>
            <a:fillRect/>
          </a:stretch>
        </p:blipFill>
        <p:spPr>
          <a:xfrm>
            <a:off x="1328737" y="2632260"/>
            <a:ext cx="9534525" cy="876300"/>
          </a:xfrm>
          <a:prstGeom prst="rect">
            <a:avLst/>
          </a:prstGeom>
        </p:spPr>
      </p:pic>
      <p:pic>
        <p:nvPicPr>
          <p:cNvPr id="6" name="圖片 5"/>
          <p:cNvPicPr>
            <a:picLocks noChangeAspect="1"/>
          </p:cNvPicPr>
          <p:nvPr/>
        </p:nvPicPr>
        <p:blipFill>
          <a:blip r:embed="rId3"/>
          <a:stretch>
            <a:fillRect/>
          </a:stretch>
        </p:blipFill>
        <p:spPr>
          <a:xfrm>
            <a:off x="790575" y="4731124"/>
            <a:ext cx="10610850" cy="1143000"/>
          </a:xfrm>
          <a:prstGeom prst="rect">
            <a:avLst/>
          </a:prstGeom>
        </p:spPr>
      </p:pic>
      <p:pic>
        <p:nvPicPr>
          <p:cNvPr id="7" name="圖片 6"/>
          <p:cNvPicPr>
            <a:picLocks noChangeAspect="1"/>
          </p:cNvPicPr>
          <p:nvPr/>
        </p:nvPicPr>
        <p:blipFill>
          <a:blip r:embed="rId4"/>
          <a:stretch>
            <a:fillRect/>
          </a:stretch>
        </p:blipFill>
        <p:spPr>
          <a:xfrm>
            <a:off x="6725489" y="5617509"/>
            <a:ext cx="4048125" cy="1181100"/>
          </a:xfrm>
          <a:prstGeom prst="rect">
            <a:avLst/>
          </a:prstGeom>
        </p:spPr>
      </p:pic>
    </p:spTree>
    <p:extLst>
      <p:ext uri="{BB962C8B-B14F-4D97-AF65-F5344CB8AC3E}">
        <p14:creationId xmlns:p14="http://schemas.microsoft.com/office/powerpoint/2010/main" val="1580906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normAutofit/>
          </a:bodyPr>
          <a:lstStyle/>
          <a:p>
            <a:r>
              <a:rPr lang="en-US" altLang="zh-TW" sz="3000" dirty="0">
                <a:latin typeface="微軟正黑體" panose="020B0604030504040204" pitchFamily="34" charset="-120"/>
                <a:ea typeface="微軟正黑體" panose="020B0604030504040204" pitchFamily="34" charset="-120"/>
              </a:rPr>
              <a:t>.NET Core and ASP.NET </a:t>
            </a:r>
            <a:r>
              <a:rPr lang="en-US" altLang="zh-TW" sz="3000" dirty="0" smtClean="0">
                <a:latin typeface="微軟正黑體" panose="020B0604030504040204" pitchFamily="34" charset="-120"/>
                <a:ea typeface="微軟正黑體" panose="020B0604030504040204" pitchFamily="34" charset="-120"/>
              </a:rPr>
              <a:t>Core</a:t>
            </a:r>
            <a:endParaRPr lang="zh-TW" altLang="en-US" sz="3000"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856792"/>
            <a:ext cx="10131425" cy="4889241"/>
          </a:xfrm>
        </p:spPr>
        <p:txBody>
          <a:bodyPr anchor="t">
            <a:normAutofit fontScale="92500" lnSpcReduction="10000"/>
          </a:bodyPr>
          <a:lstStyle/>
          <a:p>
            <a:r>
              <a:rPr lang="en-US" altLang="zh-TW" dirty="0" smtClean="0">
                <a:latin typeface="微軟正黑體" panose="020B0604030504040204" pitchFamily="34" charset="-120"/>
                <a:ea typeface="微軟正黑體" panose="020B0604030504040204" pitchFamily="34" charset="-120"/>
              </a:rPr>
              <a:t>.NET Core (Mac/Linux/Windows)</a:t>
            </a:r>
          </a:p>
          <a:p>
            <a:r>
              <a:rPr lang="en-US" altLang="zh-TW" dirty="0">
                <a:latin typeface="微軟正黑體" panose="020B0604030504040204" pitchFamily="34" charset="-120"/>
                <a:ea typeface="微軟正黑體" panose="020B0604030504040204" pitchFamily="34" charset="-120"/>
              </a:rPr>
              <a:t>Home repository for .NET </a:t>
            </a:r>
            <a:r>
              <a:rPr lang="en-US" altLang="zh-TW" dirty="0" smtClean="0">
                <a:latin typeface="微軟正黑體" panose="020B0604030504040204" pitchFamily="34" charset="-120"/>
                <a:ea typeface="微軟正黑體" panose="020B0604030504040204" pitchFamily="34" charset="-120"/>
              </a:rPr>
              <a:t>Core</a:t>
            </a:r>
          </a:p>
          <a:p>
            <a:pPr lvl="1"/>
            <a:r>
              <a:rPr lang="en-US" altLang="zh-TW" dirty="0" smtClean="0">
                <a:latin typeface="微軟正黑體" panose="020B0604030504040204" pitchFamily="34" charset="-120"/>
                <a:ea typeface="微軟正黑體" panose="020B0604030504040204" pitchFamily="34" charset="-120"/>
              </a:rPr>
              <a:t>https</a:t>
            </a:r>
            <a:r>
              <a:rPr lang="en-US" altLang="zh-TW" dirty="0">
                <a:latin typeface="微軟正黑體" panose="020B0604030504040204" pitchFamily="34" charset="-120"/>
                <a:ea typeface="微軟正黑體" panose="020B0604030504040204" pitchFamily="34" charset="-120"/>
              </a:rPr>
              <a:t>://github.com/dotnet/core</a:t>
            </a:r>
            <a:endParaRPr lang="en-US" altLang="zh-TW" dirty="0" smtClean="0">
              <a:latin typeface="微軟正黑體" panose="020B0604030504040204" pitchFamily="34" charset="-120"/>
              <a:ea typeface="微軟正黑體" panose="020B0604030504040204" pitchFamily="34" charset="-120"/>
            </a:endParaRPr>
          </a:p>
          <a:p>
            <a:r>
              <a:rPr lang="en-US" altLang="zh-TW" dirty="0" smtClean="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NET Core </a:t>
            </a:r>
            <a:r>
              <a:rPr lang="zh-TW" altLang="en-US" dirty="0" smtClean="0">
                <a:latin typeface="微軟正黑體" panose="020B0604030504040204" pitchFamily="34" charset="-120"/>
                <a:ea typeface="微軟正黑體" panose="020B0604030504040204" pitchFamily="34" charset="-120"/>
              </a:rPr>
              <a:t>是 </a:t>
            </a:r>
            <a:r>
              <a:rPr lang="en-US" altLang="zh-TW" dirty="0" smtClean="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NET </a:t>
            </a:r>
            <a:r>
              <a:rPr lang="en-US" altLang="zh-TW" dirty="0" smtClean="0">
                <a:latin typeface="微軟正黑體" panose="020B0604030504040204" pitchFamily="34" charset="-120"/>
                <a:ea typeface="微軟正黑體" panose="020B0604030504040204" pitchFamily="34" charset="-120"/>
              </a:rPr>
              <a:t>Framework</a:t>
            </a:r>
            <a:r>
              <a:rPr lang="zh-TW" altLang="en-US" dirty="0" smtClean="0">
                <a:latin typeface="微軟正黑體" panose="020B0604030504040204" pitchFamily="34" charset="-120"/>
                <a:ea typeface="微軟正黑體" panose="020B0604030504040204" pitchFamily="34" charset="-120"/>
              </a:rPr>
              <a:t> 的</a:t>
            </a:r>
            <a:r>
              <a:rPr lang="zh-TW" altLang="en-US" dirty="0">
                <a:latin typeface="微軟正黑體" panose="020B0604030504040204" pitchFamily="34" charset="-120"/>
                <a:ea typeface="微軟正黑體" panose="020B0604030504040204" pitchFamily="34" charset="-120"/>
              </a:rPr>
              <a:t>新一代版本</a:t>
            </a:r>
            <a:r>
              <a:rPr lang="zh-TW" altLang="en-US" dirty="0" smtClean="0">
                <a:latin typeface="微軟正黑體" panose="020B0604030504040204" pitchFamily="34" charset="-120"/>
                <a:ea typeface="微軟正黑體" panose="020B0604030504040204" pitchFamily="34" charset="-120"/>
              </a:rPr>
              <a:t>，具有</a:t>
            </a:r>
            <a:r>
              <a:rPr lang="zh-TW" altLang="en-US" dirty="0">
                <a:latin typeface="微軟正黑體" panose="020B0604030504040204" pitchFamily="34" charset="-120"/>
                <a:ea typeface="微軟正黑體" panose="020B0604030504040204" pitchFamily="34" charset="-120"/>
              </a:rPr>
              <a:t>跨平台 </a:t>
            </a:r>
            <a:r>
              <a:rPr lang="en-US" altLang="zh-TW" dirty="0">
                <a:latin typeface="微軟正黑體" panose="020B0604030504040204" pitchFamily="34" charset="-120"/>
                <a:ea typeface="微軟正黑體" panose="020B0604030504040204" pitchFamily="34" charset="-120"/>
              </a:rPr>
              <a:t>(Windows</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Mac OSX</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Linux) </a:t>
            </a:r>
            <a:r>
              <a:rPr lang="zh-TW" altLang="en-US" dirty="0">
                <a:latin typeface="微軟正黑體" panose="020B0604030504040204" pitchFamily="34" charset="-120"/>
                <a:ea typeface="微軟正黑體" panose="020B0604030504040204" pitchFamily="34" charset="-120"/>
              </a:rPr>
              <a:t>能力的應用程式開發</a:t>
            </a:r>
            <a:r>
              <a:rPr lang="zh-TW" altLang="en-US" dirty="0" smtClean="0">
                <a:latin typeface="微軟正黑體" panose="020B0604030504040204" pitchFamily="34" charset="-120"/>
                <a:ea typeface="微軟正黑體" panose="020B0604030504040204" pitchFamily="34" charset="-120"/>
              </a:rPr>
              <a:t>框架， 包含大部分 </a:t>
            </a:r>
            <a:r>
              <a:rPr lang="en-US" altLang="zh-TW" dirty="0">
                <a:latin typeface="微軟正黑體" panose="020B0604030504040204" pitchFamily="34" charset="-120"/>
                <a:ea typeface="微軟正黑體" panose="020B0604030504040204" pitchFamily="34" charset="-120"/>
              </a:rPr>
              <a:t>.NET Framework </a:t>
            </a:r>
            <a:r>
              <a:rPr lang="zh-TW" altLang="en-US" dirty="0">
                <a:latin typeface="微軟正黑體" panose="020B0604030504040204" pitchFamily="34" charset="-120"/>
                <a:ea typeface="微軟正黑體" panose="020B0604030504040204" pitchFamily="34" charset="-120"/>
              </a:rPr>
              <a:t>的類別庫</a:t>
            </a:r>
            <a:r>
              <a:rPr lang="zh-TW" altLang="en-US" dirty="0" smtClean="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基於跨平台</a:t>
            </a:r>
            <a:r>
              <a:rPr lang="zh-TW" altLang="en-US" dirty="0" smtClean="0">
                <a:latin typeface="微軟正黑體" panose="020B0604030504040204" pitchFamily="34" charset="-120"/>
                <a:ea typeface="微軟正黑體" panose="020B0604030504040204" pitchFamily="34" charset="-120"/>
              </a:rPr>
              <a:t>能力</a:t>
            </a:r>
            <a:r>
              <a:rPr lang="en-US" altLang="zh-TW" dirty="0">
                <a:latin typeface="微軟正黑體" panose="020B0604030504040204" pitchFamily="34" charset="-120"/>
                <a:ea typeface="微軟正黑體" panose="020B0604030504040204" pitchFamily="34" charset="-120"/>
              </a:rPr>
              <a:t>.NET Core </a:t>
            </a:r>
            <a:r>
              <a:rPr lang="zh-TW" altLang="en-US" dirty="0">
                <a:latin typeface="微軟正黑體" panose="020B0604030504040204" pitchFamily="34" charset="-120"/>
                <a:ea typeface="微軟正黑體" panose="020B0604030504040204" pitchFamily="34" charset="-120"/>
              </a:rPr>
              <a:t>，並沒有將與 </a:t>
            </a:r>
            <a:r>
              <a:rPr lang="en-US" altLang="zh-TW" dirty="0">
                <a:latin typeface="微軟正黑體" panose="020B0604030504040204" pitchFamily="34" charset="-120"/>
                <a:ea typeface="微軟正黑體" panose="020B0604030504040204" pitchFamily="34" charset="-120"/>
              </a:rPr>
              <a:t>GUI </a:t>
            </a:r>
            <a:r>
              <a:rPr lang="zh-TW" altLang="en-US" dirty="0">
                <a:latin typeface="微軟正黑體" panose="020B0604030504040204" pitchFamily="34" charset="-120"/>
                <a:ea typeface="微軟正黑體" panose="020B0604030504040204" pitchFamily="34" charset="-120"/>
              </a:rPr>
              <a:t>高度相關的 </a:t>
            </a:r>
            <a:r>
              <a:rPr lang="en-US" altLang="zh-TW" dirty="0">
                <a:latin typeface="微軟正黑體" panose="020B0604030504040204" pitchFamily="34" charset="-120"/>
                <a:ea typeface="微軟正黑體" panose="020B0604030504040204" pitchFamily="34" charset="-120"/>
              </a:rPr>
              <a:t>API </a:t>
            </a:r>
            <a:r>
              <a:rPr lang="zh-TW" altLang="en-US" dirty="0">
                <a:latin typeface="微軟正黑體" panose="020B0604030504040204" pitchFamily="34" charset="-120"/>
                <a:ea typeface="微軟正黑體" panose="020B0604030504040204" pitchFamily="34" charset="-120"/>
              </a:rPr>
              <a:t>移植到 </a:t>
            </a:r>
            <a:r>
              <a:rPr lang="en-US" altLang="zh-TW" dirty="0">
                <a:latin typeface="微軟正黑體" panose="020B0604030504040204" pitchFamily="34" charset="-120"/>
                <a:ea typeface="微軟正黑體" panose="020B0604030504040204" pitchFamily="34" charset="-120"/>
              </a:rPr>
              <a:t>.NET Core </a:t>
            </a:r>
            <a:r>
              <a:rPr lang="zh-TW" altLang="en-US" dirty="0">
                <a:latin typeface="微軟正黑體" panose="020B0604030504040204" pitchFamily="34" charset="-120"/>
                <a:ea typeface="微軟正黑體" panose="020B0604030504040204" pitchFamily="34" charset="-120"/>
              </a:rPr>
              <a:t>內，因此像是 </a:t>
            </a:r>
            <a:r>
              <a:rPr lang="en-US" altLang="zh-TW" dirty="0">
                <a:latin typeface="微軟正黑體" panose="020B0604030504040204" pitchFamily="34" charset="-120"/>
                <a:ea typeface="微軟正黑體" panose="020B0604030504040204" pitchFamily="34" charset="-120"/>
              </a:rPr>
              <a:t>Windows </a:t>
            </a:r>
            <a:r>
              <a:rPr lang="en-US" altLang="zh-TW" dirty="0" smtClean="0">
                <a:latin typeface="微軟正黑體" panose="020B0604030504040204" pitchFamily="34" charset="-120"/>
                <a:ea typeface="微軟正黑體" panose="020B0604030504040204" pitchFamily="34" charset="-120"/>
              </a:rPr>
              <a:t>Form </a:t>
            </a:r>
            <a:r>
              <a:rPr lang="zh-TW" altLang="en-US" dirty="0">
                <a:latin typeface="微軟正黑體" panose="020B0604030504040204" pitchFamily="34" charset="-120"/>
                <a:ea typeface="微軟正黑體" panose="020B0604030504040204" pitchFamily="34" charset="-120"/>
              </a:rPr>
              <a:t>或是 </a:t>
            </a:r>
            <a:r>
              <a:rPr lang="en-US" altLang="zh-TW" dirty="0">
                <a:latin typeface="微軟正黑體" panose="020B0604030504040204" pitchFamily="34" charset="-120"/>
                <a:ea typeface="微軟正黑體" panose="020B0604030504040204" pitchFamily="34" charset="-120"/>
              </a:rPr>
              <a:t>Windows Presentation Foundation (WPF) </a:t>
            </a:r>
            <a:r>
              <a:rPr lang="zh-TW" altLang="en-US" dirty="0">
                <a:latin typeface="微軟正黑體" panose="020B0604030504040204" pitchFamily="34" charset="-120"/>
                <a:ea typeface="微軟正黑體" panose="020B0604030504040204" pitchFamily="34" charset="-120"/>
              </a:rPr>
              <a:t>並未移植到 </a:t>
            </a:r>
            <a:r>
              <a:rPr lang="en-US" altLang="zh-TW" dirty="0">
                <a:latin typeface="微軟正黑體" panose="020B0604030504040204" pitchFamily="34" charset="-120"/>
                <a:ea typeface="微軟正黑體" panose="020B0604030504040204" pitchFamily="34" charset="-120"/>
              </a:rPr>
              <a:t>.NET Core</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.NET Core </a:t>
            </a:r>
            <a:r>
              <a:rPr lang="zh-TW" altLang="en-US" dirty="0">
                <a:latin typeface="微軟正黑體" panose="020B0604030504040204" pitchFamily="34" charset="-120"/>
                <a:ea typeface="微軟正黑體" panose="020B0604030504040204" pitchFamily="34" charset="-120"/>
              </a:rPr>
              <a:t>支援主控台應用程式 </a:t>
            </a:r>
            <a:r>
              <a:rPr lang="en-US" altLang="zh-TW" dirty="0">
                <a:latin typeface="微軟正黑體" panose="020B0604030504040204" pitchFamily="34" charset="-120"/>
                <a:ea typeface="微軟正黑體" panose="020B0604030504040204" pitchFamily="34" charset="-120"/>
              </a:rPr>
              <a:t>(Console Application) </a:t>
            </a:r>
            <a:r>
              <a:rPr lang="zh-TW" altLang="en-US" dirty="0" smtClean="0">
                <a:latin typeface="微軟正黑體" panose="020B0604030504040204" pitchFamily="34" charset="-120"/>
                <a:ea typeface="微軟正黑體" panose="020B0604030504040204" pitchFamily="34" charset="-120"/>
              </a:rPr>
              <a:t>、類別</a:t>
            </a:r>
            <a:r>
              <a:rPr lang="zh-TW" altLang="en-US" dirty="0">
                <a:latin typeface="微軟正黑體" panose="020B0604030504040204" pitchFamily="34" charset="-120"/>
                <a:ea typeface="微軟正黑體" panose="020B0604030504040204" pitchFamily="34" charset="-120"/>
              </a:rPr>
              <a:t>庫 </a:t>
            </a:r>
            <a:r>
              <a:rPr lang="en-US" altLang="zh-TW" dirty="0">
                <a:latin typeface="微軟正黑體" panose="020B0604030504040204" pitchFamily="34" charset="-120"/>
                <a:ea typeface="微軟正黑體" panose="020B0604030504040204" pitchFamily="34" charset="-120"/>
              </a:rPr>
              <a:t>(Class Library) </a:t>
            </a:r>
            <a:r>
              <a:rPr lang="zh-TW" altLang="en-US" dirty="0" smtClean="0">
                <a:latin typeface="微軟正黑體" panose="020B0604030504040204" pitchFamily="34" charset="-120"/>
                <a:ea typeface="微軟正黑體" panose="020B0604030504040204" pitchFamily="34" charset="-120"/>
              </a:rPr>
              <a:t>類型及</a:t>
            </a:r>
            <a:r>
              <a:rPr lang="en-US" altLang="zh-TW" dirty="0" smtClean="0">
                <a:latin typeface="微軟正黑體" panose="020B0604030504040204" pitchFamily="34" charset="-120"/>
                <a:ea typeface="微軟正黑體" panose="020B0604030504040204" pitchFamily="34" charset="-120"/>
              </a:rPr>
              <a:t>Web </a:t>
            </a:r>
            <a:r>
              <a:rPr lang="zh-TW" altLang="en-US" dirty="0" smtClean="0">
                <a:latin typeface="微軟正黑體" panose="020B0604030504040204" pitchFamily="34" charset="-120"/>
                <a:ea typeface="微軟正黑體" panose="020B0604030504040204" pitchFamily="34" charset="-120"/>
              </a:rPr>
              <a:t>應用程式 </a:t>
            </a:r>
            <a:r>
              <a:rPr lang="en-US" altLang="zh-TW" dirty="0" smtClean="0">
                <a:latin typeface="微軟正黑體" panose="020B0604030504040204" pitchFamily="34" charset="-120"/>
                <a:ea typeface="微軟正黑體" panose="020B0604030504040204" pitchFamily="34" charset="-120"/>
              </a:rPr>
              <a:t>(ASP.NET</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Core Web Application) </a:t>
            </a:r>
            <a:r>
              <a:rPr lang="zh-TW" altLang="en-US" dirty="0" smtClean="0">
                <a:latin typeface="微軟正黑體" panose="020B0604030504040204" pitchFamily="34" charset="-120"/>
                <a:ea typeface="微軟正黑體" panose="020B0604030504040204" pitchFamily="34" charset="-120"/>
              </a:rPr>
              <a:t>的專案</a:t>
            </a:r>
            <a:endParaRPr lang="en-US" altLang="zh-TW" dirty="0" smtClean="0">
              <a:latin typeface="微軟正黑體" panose="020B0604030504040204" pitchFamily="34" charset="-120"/>
              <a:ea typeface="微軟正黑體" panose="020B0604030504040204" pitchFamily="34" charset="-120"/>
            </a:endParaRPr>
          </a:p>
          <a:p>
            <a:r>
              <a:rPr lang="zh-TW" altLang="en-US" dirty="0" smtClean="0">
                <a:latin typeface="微軟正黑體" panose="020B0604030504040204" pitchFamily="34" charset="-120"/>
                <a:ea typeface="微軟正黑體" panose="020B0604030504040204" pitchFamily="34" charset="-120"/>
              </a:rPr>
              <a:t>與 </a:t>
            </a:r>
            <a:r>
              <a:rPr lang="en-US" altLang="zh-TW" dirty="0">
                <a:latin typeface="微軟正黑體" panose="020B0604030504040204" pitchFamily="34" charset="-120"/>
                <a:ea typeface="微軟正黑體" panose="020B0604030504040204" pitchFamily="34" charset="-120"/>
              </a:rPr>
              <a:t>.NET Framework </a:t>
            </a:r>
            <a:r>
              <a:rPr lang="zh-TW" altLang="en-US" dirty="0">
                <a:latin typeface="微軟正黑體" panose="020B0604030504040204" pitchFamily="34" charset="-120"/>
                <a:ea typeface="微軟正黑體" panose="020B0604030504040204" pitchFamily="34" charset="-120"/>
              </a:rPr>
              <a:t>不同的是 </a:t>
            </a:r>
            <a:r>
              <a:rPr lang="en-US" altLang="zh-TW" dirty="0">
                <a:latin typeface="微軟正黑體" panose="020B0604030504040204" pitchFamily="34" charset="-120"/>
                <a:ea typeface="微軟正黑體" panose="020B0604030504040204" pitchFamily="34" charset="-120"/>
              </a:rPr>
              <a:t>.NET Core </a:t>
            </a:r>
            <a:r>
              <a:rPr lang="zh-TW" altLang="en-US" dirty="0">
                <a:latin typeface="微軟正黑體" panose="020B0604030504040204" pitchFamily="34" charset="-120"/>
                <a:ea typeface="微軟正黑體" panose="020B0604030504040204" pitchFamily="34" charset="-120"/>
              </a:rPr>
              <a:t>採用套件化 </a:t>
            </a:r>
            <a:r>
              <a:rPr lang="en-US" altLang="zh-TW" dirty="0">
                <a:latin typeface="微軟正黑體" panose="020B0604030504040204" pitchFamily="34" charset="-120"/>
                <a:ea typeface="微軟正黑體" panose="020B0604030504040204" pitchFamily="34" charset="-120"/>
              </a:rPr>
              <a:t>(Packages) </a:t>
            </a:r>
            <a:r>
              <a:rPr lang="zh-TW" altLang="en-US" dirty="0">
                <a:latin typeface="微軟正黑體" panose="020B0604030504040204" pitchFamily="34" charset="-120"/>
                <a:ea typeface="微軟正黑體" panose="020B0604030504040204" pitchFamily="34" charset="-120"/>
              </a:rPr>
              <a:t>的管理方式，應用程式</a:t>
            </a:r>
            <a:r>
              <a:rPr lang="zh-TW" altLang="en-US" dirty="0" smtClean="0">
                <a:latin typeface="微軟正黑體" panose="020B0604030504040204" pitchFamily="34" charset="-120"/>
                <a:ea typeface="微軟正黑體" panose="020B0604030504040204" pitchFamily="34" charset="-120"/>
              </a:rPr>
              <a:t>只需取得</a:t>
            </a:r>
            <a:r>
              <a:rPr lang="zh-TW" altLang="en-US" dirty="0">
                <a:latin typeface="微軟正黑體" panose="020B0604030504040204" pitchFamily="34" charset="-120"/>
                <a:ea typeface="微軟正黑體" panose="020B0604030504040204" pitchFamily="34" charset="-120"/>
              </a:rPr>
              <a:t>需要的組件即可，與 </a:t>
            </a:r>
            <a:r>
              <a:rPr lang="en-US" altLang="zh-TW" dirty="0">
                <a:latin typeface="微軟正黑體" panose="020B0604030504040204" pitchFamily="34" charset="-120"/>
                <a:ea typeface="微軟正黑體" panose="020B0604030504040204" pitchFamily="34" charset="-120"/>
              </a:rPr>
              <a:t>.NET Framework </a:t>
            </a:r>
            <a:r>
              <a:rPr lang="zh-TW" altLang="en-US" dirty="0">
                <a:latin typeface="微軟正黑體" panose="020B0604030504040204" pitchFamily="34" charset="-120"/>
                <a:ea typeface="微軟正黑體" panose="020B0604030504040204" pitchFamily="34" charset="-120"/>
              </a:rPr>
              <a:t>大包式安裝的作法截然不同，同時各套件亦有獨立的版本</a:t>
            </a:r>
            <a:r>
              <a:rPr lang="zh-TW" altLang="en-US" dirty="0" smtClean="0">
                <a:latin typeface="微軟正黑體" panose="020B0604030504040204" pitchFamily="34" charset="-120"/>
                <a:ea typeface="微軟正黑體" panose="020B0604030504040204" pitchFamily="34" charset="-120"/>
              </a:rPr>
              <a:t>線，</a:t>
            </a:r>
            <a:r>
              <a:rPr lang="zh-TW" altLang="en-US" dirty="0">
                <a:latin typeface="微軟正黑體" panose="020B0604030504040204" pitchFamily="34" charset="-120"/>
                <a:ea typeface="微軟正黑體" panose="020B0604030504040204" pitchFamily="34" charset="-120"/>
              </a:rPr>
              <a:t>不再硬性要求應用程式跟隨主線</a:t>
            </a:r>
            <a:r>
              <a:rPr lang="zh-TW" altLang="en-US" dirty="0" smtClean="0">
                <a:latin typeface="微軟正黑體" panose="020B0604030504040204" pitchFamily="34" charset="-120"/>
                <a:ea typeface="微軟正黑體" panose="020B0604030504040204" pitchFamily="34" charset="-120"/>
              </a:rPr>
              <a:t>版本</a:t>
            </a:r>
            <a:endParaRPr lang="en-US" altLang="zh-TW" dirty="0">
              <a:latin typeface="微軟正黑體" panose="020B0604030504040204" pitchFamily="34" charset="-120"/>
              <a:ea typeface="微軟正黑體" panose="020B0604030504040204" pitchFamily="34" charset="-120"/>
            </a:endParaRPr>
          </a:p>
          <a:p>
            <a:r>
              <a:rPr lang="en-US" altLang="zh-TW" dirty="0" smtClean="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NET Core development on Windows with Visual Studio </a:t>
            </a:r>
            <a:r>
              <a:rPr lang="en-US" altLang="zh-TW" dirty="0" smtClean="0">
                <a:latin typeface="微軟正黑體" panose="020B0604030504040204" pitchFamily="34" charset="-120"/>
                <a:ea typeface="微軟正黑體" panose="020B0604030504040204" pitchFamily="34" charset="-120"/>
              </a:rPr>
              <a:t>requires:</a:t>
            </a:r>
          </a:p>
          <a:p>
            <a:pPr lvl="1"/>
            <a:r>
              <a:rPr lang="en-US" altLang="zh-TW" dirty="0" smtClean="0">
                <a:latin typeface="微軟正黑體" panose="020B0604030504040204" pitchFamily="34" charset="-120"/>
                <a:ea typeface="微軟正黑體" panose="020B0604030504040204" pitchFamily="34" charset="-120"/>
              </a:rPr>
              <a:t>A </a:t>
            </a:r>
            <a:r>
              <a:rPr lang="en-US" altLang="zh-TW" dirty="0">
                <a:latin typeface="微軟正黑體" panose="020B0604030504040204" pitchFamily="34" charset="-120"/>
                <a:ea typeface="微軟正黑體" panose="020B0604030504040204" pitchFamily="34" charset="-120"/>
              </a:rPr>
              <a:t>supported version of the Windows client or operating </a:t>
            </a:r>
            <a:r>
              <a:rPr lang="en-US" altLang="zh-TW" dirty="0" smtClean="0">
                <a:latin typeface="微軟正黑體" panose="020B0604030504040204" pitchFamily="34" charset="-120"/>
                <a:ea typeface="微軟正黑體" panose="020B0604030504040204" pitchFamily="34" charset="-120"/>
              </a:rPr>
              <a:t>system.</a:t>
            </a:r>
          </a:p>
          <a:p>
            <a:pPr lvl="1"/>
            <a:r>
              <a:rPr lang="en-US" altLang="zh-TW" dirty="0" smtClean="0">
                <a:latin typeface="微軟正黑體" panose="020B0604030504040204" pitchFamily="34" charset="-120"/>
                <a:ea typeface="微軟正黑體" panose="020B0604030504040204" pitchFamily="34" charset="-120"/>
              </a:rPr>
              <a:t>Visual </a:t>
            </a:r>
            <a:r>
              <a:rPr lang="en-US" altLang="zh-TW" dirty="0">
                <a:latin typeface="微軟正黑體" panose="020B0604030504040204" pitchFamily="34" charset="-120"/>
                <a:ea typeface="微軟正黑體" panose="020B0604030504040204" pitchFamily="34" charset="-120"/>
              </a:rPr>
              <a:t>Studio 2015 Update 3.3 or </a:t>
            </a:r>
            <a:r>
              <a:rPr lang="en-US" altLang="zh-TW" dirty="0" smtClean="0">
                <a:latin typeface="微軟正黑體" panose="020B0604030504040204" pitchFamily="34" charset="-120"/>
                <a:ea typeface="微軟正黑體" panose="020B0604030504040204" pitchFamily="34" charset="-120"/>
              </a:rPr>
              <a:t>later</a:t>
            </a:r>
          </a:p>
          <a:p>
            <a:pPr lvl="1"/>
            <a:r>
              <a:rPr lang="en-US" altLang="zh-TW" dirty="0" err="1" smtClean="0">
                <a:latin typeface="微軟正黑體" panose="020B0604030504040204" pitchFamily="34" charset="-120"/>
                <a:ea typeface="微軟正黑體" panose="020B0604030504040204" pitchFamily="34" charset="-120"/>
              </a:rPr>
              <a:t>NuGet</a:t>
            </a:r>
            <a:r>
              <a:rPr lang="en-US" altLang="zh-TW" dirty="0" smtClean="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Manager extension for Visual </a:t>
            </a:r>
            <a:r>
              <a:rPr lang="en-US" altLang="zh-TW" dirty="0" smtClean="0">
                <a:latin typeface="微軟正黑體" panose="020B0604030504040204" pitchFamily="34" charset="-120"/>
                <a:ea typeface="微軟正黑體" panose="020B0604030504040204" pitchFamily="34" charset="-120"/>
              </a:rPr>
              <a:t>Studio</a:t>
            </a:r>
          </a:p>
          <a:p>
            <a:pPr lvl="1"/>
            <a:r>
              <a:rPr lang="en-US" altLang="zh-TW" dirty="0" smtClean="0">
                <a:latin typeface="微軟正黑體" panose="020B0604030504040204" pitchFamily="34" charset="-120"/>
                <a:ea typeface="微軟正黑體" panose="020B0604030504040204" pitchFamily="34" charset="-120"/>
              </a:rPr>
              <a:t>.NET </a:t>
            </a:r>
            <a:r>
              <a:rPr lang="en-US" altLang="zh-TW" dirty="0">
                <a:latin typeface="微軟正黑體" panose="020B0604030504040204" pitchFamily="34" charset="-120"/>
                <a:ea typeface="微軟正黑體" panose="020B0604030504040204" pitchFamily="34" charset="-120"/>
              </a:rPr>
              <a:t>Core Tooling Preview 2</a:t>
            </a:r>
            <a:endParaRPr lang="zh-TW" altLang="en-US" dirty="0" smtClean="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2"/>
          <a:stretch>
            <a:fillRect/>
          </a:stretch>
        </p:blipFill>
        <p:spPr>
          <a:xfrm>
            <a:off x="6539880" y="96727"/>
            <a:ext cx="5568257" cy="2535334"/>
          </a:xfrm>
          <a:prstGeom prst="rect">
            <a:avLst/>
          </a:prstGeom>
        </p:spPr>
      </p:pic>
    </p:spTree>
    <p:extLst>
      <p:ext uri="{BB962C8B-B14F-4D97-AF65-F5344CB8AC3E}">
        <p14:creationId xmlns:p14="http://schemas.microsoft.com/office/powerpoint/2010/main" val="19286710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514537"/>
            <a:ext cx="10131425" cy="5173134"/>
          </a:xfrm>
        </p:spPr>
        <p:txBody>
          <a:bodyPr anchor="t">
            <a:normAutofit lnSpcReduction="10000"/>
          </a:bodyPr>
          <a:lstStyle/>
          <a:p>
            <a:r>
              <a:rPr lang="en-US" altLang="zh-TW" dirty="0">
                <a:latin typeface="微軟正黑體" panose="020B0604030504040204" pitchFamily="34" charset="-120"/>
                <a:ea typeface="微軟正黑體" panose="020B0604030504040204" pitchFamily="34" charset="-120"/>
              </a:rPr>
              <a:t>On Linux (CentOS) with </a:t>
            </a:r>
            <a:r>
              <a:rPr lang="en-US" altLang="zh-TW" dirty="0" smtClean="0">
                <a:latin typeface="微軟正黑體" panose="020B0604030504040204" pitchFamily="34" charset="-120"/>
                <a:ea typeface="微軟正黑體" panose="020B0604030504040204" pitchFamily="34" charset="-120"/>
              </a:rPr>
              <a:t>Docker</a:t>
            </a:r>
          </a:p>
          <a:p>
            <a:pPr lvl="1"/>
            <a:r>
              <a:rPr lang="zh-TW" altLang="en-US" dirty="0">
                <a:latin typeface="微軟正黑體" panose="020B0604030504040204" pitchFamily="34" charset="-120"/>
                <a:ea typeface="微軟正黑體" panose="020B0604030504040204" pitchFamily="34" charset="-120"/>
              </a:rPr>
              <a:t>在專案目錄中建立 </a:t>
            </a:r>
            <a:r>
              <a:rPr lang="en-US" altLang="zh-TW" dirty="0" err="1">
                <a:latin typeface="微軟正黑體" panose="020B0604030504040204" pitchFamily="34" charset="-120"/>
                <a:ea typeface="微軟正黑體" panose="020B0604030504040204" pitchFamily="34" charset="-120"/>
              </a:rPr>
              <a:t>Dockerfile</a:t>
            </a:r>
            <a:endParaRPr lang="en-US" altLang="zh-TW" dirty="0">
              <a:latin typeface="微軟正黑體" panose="020B0604030504040204" pitchFamily="34" charset="-120"/>
              <a:ea typeface="微軟正黑體" panose="020B0604030504040204" pitchFamily="34" charset="-120"/>
            </a:endParaRPr>
          </a:p>
          <a:p>
            <a:pPr marL="457200" lvl="1" indent="0">
              <a:buNone/>
            </a:pPr>
            <a:r>
              <a:rPr lang="en-US" altLang="zh-TW" dirty="0">
                <a:latin typeface="微軟正黑體" panose="020B0604030504040204" pitchFamily="34" charset="-120"/>
                <a:ea typeface="微軟正黑體" panose="020B0604030504040204" pitchFamily="34" charset="-120"/>
              </a:rPr>
              <a:t>FROM </a:t>
            </a:r>
            <a:r>
              <a:rPr lang="en-US" altLang="zh-TW" dirty="0" err="1">
                <a:latin typeface="微軟正黑體" panose="020B0604030504040204" pitchFamily="34" charset="-120"/>
                <a:ea typeface="微軟正黑體" panose="020B0604030504040204" pitchFamily="34" charset="-120"/>
              </a:rPr>
              <a:t>microsoft</a:t>
            </a:r>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dotnet:latest</a:t>
            </a:r>
            <a:endParaRPr lang="en-US" altLang="zh-TW" dirty="0">
              <a:latin typeface="微軟正黑體" panose="020B0604030504040204" pitchFamily="34" charset="-120"/>
              <a:ea typeface="微軟正黑體" panose="020B0604030504040204" pitchFamily="34" charset="-120"/>
            </a:endParaRPr>
          </a:p>
          <a:p>
            <a:pPr marL="457200" lvl="1" indent="0">
              <a:buNone/>
            </a:pPr>
            <a:r>
              <a:rPr lang="en-US" altLang="zh-TW" dirty="0">
                <a:latin typeface="微軟正黑體" panose="020B0604030504040204" pitchFamily="34" charset="-120"/>
                <a:ea typeface="微軟正黑體" panose="020B0604030504040204" pitchFamily="34" charset="-120"/>
              </a:rPr>
              <a:t>COPY bin/Debug/netcoreapp1.0/publish /root</a:t>
            </a:r>
          </a:p>
          <a:p>
            <a:pPr marL="457200" lvl="1" indent="0">
              <a:buNone/>
            </a:pPr>
            <a:r>
              <a:rPr lang="en-US" altLang="zh-TW" dirty="0">
                <a:latin typeface="微軟正黑體" panose="020B0604030504040204" pitchFamily="34" charset="-120"/>
                <a:ea typeface="微軟正黑體" panose="020B0604030504040204" pitchFamily="34" charset="-120"/>
              </a:rPr>
              <a:t>WORKDIR /root</a:t>
            </a:r>
          </a:p>
          <a:p>
            <a:pPr marL="457200" lvl="1" indent="0">
              <a:buNone/>
            </a:pPr>
            <a:r>
              <a:rPr lang="en-US" altLang="zh-TW" dirty="0">
                <a:latin typeface="微軟正黑體" panose="020B0604030504040204" pitchFamily="34" charset="-120"/>
                <a:ea typeface="微軟正黑體" panose="020B0604030504040204" pitchFamily="34" charset="-120"/>
              </a:rPr>
              <a:t>EXPOSE 5000/</a:t>
            </a:r>
            <a:r>
              <a:rPr lang="en-US" altLang="zh-TW" dirty="0" err="1">
                <a:latin typeface="微軟正黑體" panose="020B0604030504040204" pitchFamily="34" charset="-120"/>
                <a:ea typeface="微軟正黑體" panose="020B0604030504040204" pitchFamily="34" charset="-120"/>
              </a:rPr>
              <a:t>tcp</a:t>
            </a:r>
            <a:endParaRPr lang="en-US" altLang="zh-TW" dirty="0">
              <a:latin typeface="微軟正黑體" panose="020B0604030504040204" pitchFamily="34" charset="-120"/>
              <a:ea typeface="微軟正黑體" panose="020B0604030504040204" pitchFamily="34" charset="-120"/>
            </a:endParaRPr>
          </a:p>
          <a:p>
            <a:pPr marL="457200" lvl="1" indent="0">
              <a:buNone/>
            </a:pPr>
            <a:r>
              <a:rPr lang="en-US" altLang="zh-TW" dirty="0">
                <a:latin typeface="微軟正黑體" panose="020B0604030504040204" pitchFamily="34" charset="-120"/>
                <a:ea typeface="微軟正黑體" panose="020B0604030504040204" pitchFamily="34" charset="-120"/>
              </a:rPr>
              <a:t>ENV ASPNETCORE_URLS http://*:5000</a:t>
            </a:r>
          </a:p>
          <a:p>
            <a:pPr marL="457200" lvl="1" indent="0">
              <a:buNone/>
            </a:pPr>
            <a:r>
              <a:rPr lang="en-US" altLang="zh-TW" dirty="0">
                <a:latin typeface="微軟正黑體" panose="020B0604030504040204" pitchFamily="34" charset="-120"/>
                <a:ea typeface="微軟正黑體" panose="020B0604030504040204" pitchFamily="34" charset="-120"/>
              </a:rPr>
              <a:t>ENTRYPOINT </a:t>
            </a:r>
            <a:r>
              <a:rPr lang="en-US" altLang="zh-TW" dirty="0" err="1">
                <a:latin typeface="微軟正黑體" panose="020B0604030504040204" pitchFamily="34" charset="-120"/>
                <a:ea typeface="微軟正黑體" panose="020B0604030504040204" pitchFamily="34" charset="-120"/>
              </a:rPr>
              <a:t>dotnet</a:t>
            </a:r>
            <a:r>
              <a:rPr lang="en-US" altLang="zh-TW" dirty="0">
                <a:latin typeface="微軟正黑體" panose="020B0604030504040204" pitchFamily="34" charset="-120"/>
                <a:ea typeface="微軟正黑體" panose="020B0604030504040204" pitchFamily="34" charset="-120"/>
              </a:rPr>
              <a:t> /root/ASPNETCore-GetStarted-master.dll</a:t>
            </a:r>
          </a:p>
          <a:p>
            <a:pPr lvl="2"/>
            <a:r>
              <a:rPr lang="en-US" altLang="zh-TW" b="1" dirty="0">
                <a:latin typeface="微軟正黑體" panose="020B0604030504040204" pitchFamily="34" charset="-120"/>
                <a:ea typeface="微軟正黑體" panose="020B0604030504040204" pitchFamily="34" charset="-120"/>
              </a:rPr>
              <a:t>FROM</a:t>
            </a:r>
            <a:r>
              <a:rPr lang="en-US" altLang="zh-TW" dirty="0">
                <a:latin typeface="微軟正黑體" panose="020B0604030504040204" pitchFamily="34" charset="-120"/>
                <a:ea typeface="微軟正黑體" panose="020B0604030504040204" pitchFamily="34" charset="-120"/>
              </a:rPr>
              <a:t> tells Docker that you want to base your image on the existing image called</a:t>
            </a:r>
          </a:p>
          <a:p>
            <a:pPr lvl="2"/>
            <a:r>
              <a:rPr lang="zh-TW" altLang="zh-TW" b="1" dirty="0">
                <a:latin typeface="微軟正黑體" panose="020B0604030504040204" pitchFamily="34" charset="-120"/>
                <a:ea typeface="微軟正黑體" panose="020B0604030504040204" pitchFamily="34" charset="-120"/>
              </a:rPr>
              <a:t>COPY</a:t>
            </a:r>
            <a:r>
              <a:rPr lang="zh-TW" altLang="zh-TW" dirty="0">
                <a:latin typeface="微軟正黑體" panose="020B0604030504040204" pitchFamily="34" charset="-120"/>
                <a:ea typeface="微軟正黑體" panose="020B0604030504040204" pitchFamily="34" charset="-120"/>
              </a:rPr>
              <a:t> and </a:t>
            </a:r>
            <a:r>
              <a:rPr lang="zh-TW" altLang="zh-TW" b="1" dirty="0">
                <a:latin typeface="微軟正黑體" panose="020B0604030504040204" pitchFamily="34" charset="-120"/>
                <a:ea typeface="微軟正黑體" panose="020B0604030504040204" pitchFamily="34" charset="-120"/>
              </a:rPr>
              <a:t>WORKDIR</a:t>
            </a:r>
            <a:r>
              <a:rPr lang="zh-TW" altLang="zh-TW" dirty="0">
                <a:latin typeface="微軟正黑體" panose="020B0604030504040204" pitchFamily="34" charset="-120"/>
                <a:ea typeface="微軟正黑體" panose="020B0604030504040204" pitchFamily="34" charset="-120"/>
              </a:rPr>
              <a:t> copy the current directory’s contents into a new directory inside the container called</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and set that to the </a:t>
            </a:r>
            <a:r>
              <a:rPr lang="en-US" altLang="zh-TW" dirty="0" err="1">
                <a:latin typeface="微軟正黑體" panose="020B0604030504040204" pitchFamily="34" charset="-120"/>
                <a:ea typeface="微軟正黑體" panose="020B0604030504040204" pitchFamily="34" charset="-120"/>
              </a:rPr>
              <a:t>the</a:t>
            </a:r>
            <a:r>
              <a:rPr lang="en-US" altLang="zh-TW" dirty="0">
                <a:latin typeface="微軟正黑體" panose="020B0604030504040204" pitchFamily="34" charset="-120"/>
                <a:ea typeface="微軟正黑體" panose="020B0604030504040204" pitchFamily="34" charset="-120"/>
              </a:rPr>
              <a:t> working directory for the subsequent instructions</a:t>
            </a:r>
          </a:p>
          <a:p>
            <a:pPr lvl="2"/>
            <a:r>
              <a:rPr lang="en-US" altLang="zh-TW" b="1" dirty="0">
                <a:latin typeface="微軟正黑體" panose="020B0604030504040204" pitchFamily="34" charset="-120"/>
                <a:ea typeface="微軟正黑體" panose="020B0604030504040204" pitchFamily="34" charset="-120"/>
              </a:rPr>
              <a:t>EXPOSE</a:t>
            </a:r>
            <a:r>
              <a:rPr lang="en-US" altLang="zh-TW" dirty="0">
                <a:latin typeface="微軟正黑體" panose="020B0604030504040204" pitchFamily="34" charset="-120"/>
                <a:ea typeface="微軟正黑體" panose="020B0604030504040204" pitchFamily="34" charset="-120"/>
              </a:rPr>
              <a:t> tells Docker to expose port 5000 (the default port for ASP.NET) on the container</a:t>
            </a:r>
          </a:p>
          <a:p>
            <a:pPr lvl="2"/>
            <a:r>
              <a:rPr lang="en-US" altLang="zh-TW" b="1" dirty="0">
                <a:latin typeface="微軟正黑體" panose="020B0604030504040204" pitchFamily="34" charset="-120"/>
                <a:ea typeface="微軟正黑體" panose="020B0604030504040204" pitchFamily="34" charset="-120"/>
              </a:rPr>
              <a:t>ENV</a:t>
            </a:r>
            <a:r>
              <a:rPr lang="en-US" altLang="zh-TW" dirty="0">
                <a:latin typeface="微軟正黑體" panose="020B0604030504040204" pitchFamily="34" charset="-120"/>
                <a:ea typeface="微軟正黑體" panose="020B0604030504040204" pitchFamily="34" charset="-120"/>
              </a:rPr>
              <a:t> sets the environment variable </a:t>
            </a:r>
            <a:r>
              <a:rPr lang="en-US" altLang="zh-TW" b="1" dirty="0">
                <a:latin typeface="微軟正黑體" panose="020B0604030504040204" pitchFamily="34" charset="-120"/>
                <a:ea typeface="微軟正黑體" panose="020B0604030504040204" pitchFamily="34" charset="-120"/>
              </a:rPr>
              <a:t>ASPNETCORE_URLS</a:t>
            </a:r>
            <a:r>
              <a:rPr lang="en-US" altLang="zh-TW" dirty="0">
                <a:latin typeface="微軟正黑體" panose="020B0604030504040204" pitchFamily="34" charset="-120"/>
                <a:ea typeface="微軟正黑體" panose="020B0604030504040204" pitchFamily="34" charset="-120"/>
              </a:rPr>
              <a:t> in the container. This will ensure that ASP.NET Core binds to the correct port and address</a:t>
            </a:r>
          </a:p>
          <a:p>
            <a:pPr lvl="2"/>
            <a:r>
              <a:rPr lang="en-US" altLang="zh-TW" b="1" dirty="0">
                <a:latin typeface="微軟正黑體" panose="020B0604030504040204" pitchFamily="34" charset="-120"/>
                <a:ea typeface="微軟正黑體" panose="020B0604030504040204" pitchFamily="34" charset="-120"/>
              </a:rPr>
              <a:t>ENTRYPOINT</a:t>
            </a:r>
            <a:r>
              <a:rPr lang="en-US" altLang="zh-TW" dirty="0">
                <a:latin typeface="微軟正黑體" panose="020B0604030504040204" pitchFamily="34" charset="-120"/>
                <a:ea typeface="微軟正黑體" panose="020B0604030504040204" pitchFamily="34" charset="-120"/>
              </a:rPr>
              <a:t> specifies the command to execute when the container starts up. In this case, it’s </a:t>
            </a:r>
            <a:r>
              <a:rPr lang="en-US" altLang="zh-TW" dirty="0" err="1">
                <a:latin typeface="微軟正黑體" panose="020B0604030504040204" pitchFamily="34" charset="-120"/>
                <a:ea typeface="微軟正黑體" panose="020B0604030504040204" pitchFamily="34" charset="-120"/>
              </a:rPr>
              <a:t>dotnet</a:t>
            </a:r>
            <a:r>
              <a:rPr lang="en-US" altLang="zh-TW" dirty="0">
                <a:latin typeface="微軟正黑體" panose="020B0604030504040204" pitchFamily="34" charset="-120"/>
                <a:ea typeface="微軟正黑體" panose="020B0604030504040204" pitchFamily="34" charset="-120"/>
              </a:rPr>
              <a:t> run</a:t>
            </a:r>
            <a:endParaRPr lang="en-US" altLang="zh-TW" dirty="0" smtClean="0">
              <a:latin typeface="微軟正黑體" panose="020B0604030504040204" pitchFamily="34" charset="-120"/>
              <a:ea typeface="微軟正黑體" panose="020B0604030504040204" pitchFamily="34" charset="-120"/>
            </a:endParaRPr>
          </a:p>
        </p:txBody>
      </p:sp>
      <p:pic>
        <p:nvPicPr>
          <p:cNvPr id="6" name="圖片 5"/>
          <p:cNvPicPr>
            <a:picLocks noChangeAspect="1"/>
          </p:cNvPicPr>
          <p:nvPr/>
        </p:nvPicPr>
        <p:blipFill>
          <a:blip r:embed="rId2"/>
          <a:stretch>
            <a:fillRect/>
          </a:stretch>
        </p:blipFill>
        <p:spPr>
          <a:xfrm>
            <a:off x="8337176" y="1203511"/>
            <a:ext cx="3687576" cy="3043221"/>
          </a:xfrm>
          <a:prstGeom prst="rect">
            <a:avLst/>
          </a:prstGeom>
        </p:spPr>
      </p:pic>
    </p:spTree>
    <p:extLst>
      <p:ext uri="{BB962C8B-B14F-4D97-AF65-F5344CB8AC3E}">
        <p14:creationId xmlns:p14="http://schemas.microsoft.com/office/powerpoint/2010/main" val="14445327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514537"/>
            <a:ext cx="10131425" cy="5173134"/>
          </a:xfrm>
        </p:spPr>
        <p:txBody>
          <a:bodyPr anchor="t">
            <a:normAutofit/>
          </a:bodyPr>
          <a:lstStyle/>
          <a:p>
            <a:r>
              <a:rPr lang="en-US" altLang="zh-TW" dirty="0">
                <a:latin typeface="微軟正黑體" panose="020B0604030504040204" pitchFamily="34" charset="-120"/>
                <a:ea typeface="微軟正黑體" panose="020B0604030504040204" pitchFamily="34" charset="-120"/>
              </a:rPr>
              <a:t>On Linux (CentOS) with </a:t>
            </a:r>
            <a:r>
              <a:rPr lang="en-US" altLang="zh-TW" dirty="0" smtClean="0">
                <a:latin typeface="微軟正黑體" panose="020B0604030504040204" pitchFamily="34" charset="-120"/>
                <a:ea typeface="微軟正黑體" panose="020B0604030504040204" pitchFamily="34" charset="-120"/>
              </a:rPr>
              <a:t>Docker</a:t>
            </a:r>
          </a:p>
          <a:p>
            <a:pPr lvl="1"/>
            <a:r>
              <a:rPr lang="zh-TW" altLang="en-US" dirty="0">
                <a:latin typeface="微軟正黑體" panose="020B0604030504040204" pitchFamily="34" charset="-120"/>
                <a:ea typeface="微軟正黑體" panose="020B0604030504040204" pitchFamily="34" charset="-120"/>
              </a:rPr>
              <a:t>建置 </a:t>
            </a:r>
            <a:r>
              <a:rPr lang="en-US" altLang="zh-TW" dirty="0">
                <a:latin typeface="微軟正黑體" panose="020B0604030504040204" pitchFamily="34" charset="-120"/>
                <a:ea typeface="微軟正黑體" panose="020B0604030504040204" pitchFamily="34" charset="-120"/>
              </a:rPr>
              <a:t>Docker Image</a:t>
            </a:r>
          </a:p>
          <a:p>
            <a:pPr lvl="2"/>
            <a:r>
              <a:rPr lang="en-US" altLang="zh-TW" dirty="0" err="1">
                <a:latin typeface="微軟正黑體" panose="020B0604030504040204" pitchFamily="34" charset="-120"/>
                <a:ea typeface="微軟正黑體" panose="020B0604030504040204" pitchFamily="34" charset="-120"/>
              </a:rPr>
              <a:t>docker</a:t>
            </a:r>
            <a:r>
              <a:rPr lang="en-US" altLang="zh-TW" dirty="0">
                <a:latin typeface="微軟正黑體" panose="020B0604030504040204" pitchFamily="34" charset="-120"/>
                <a:ea typeface="微軟正黑體" panose="020B0604030504040204" pitchFamily="34" charset="-120"/>
              </a:rPr>
              <a:t> build -t </a:t>
            </a:r>
            <a:r>
              <a:rPr lang="en-US" altLang="zh-TW" dirty="0" err="1">
                <a:latin typeface="微軟正黑體" panose="020B0604030504040204" pitchFamily="34" charset="-120"/>
                <a:ea typeface="微軟正黑體" panose="020B0604030504040204" pitchFamily="34" charset="-120"/>
              </a:rPr>
              <a:t>mytestweb</a:t>
            </a:r>
            <a:r>
              <a:rPr lang="en-US" altLang="zh-TW" dirty="0">
                <a:latin typeface="微軟正黑體" panose="020B0604030504040204" pitchFamily="34" charset="-120"/>
                <a:ea typeface="微軟正黑體" panose="020B0604030504040204" pitchFamily="34" charset="-120"/>
              </a:rPr>
              <a:t> .</a:t>
            </a:r>
            <a:endParaRPr lang="en-US" altLang="zh-TW" dirty="0" smtClean="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a:stretch>
            <a:fillRect/>
          </a:stretch>
        </p:blipFill>
        <p:spPr>
          <a:xfrm>
            <a:off x="4659125" y="1960753"/>
            <a:ext cx="6943725" cy="4657725"/>
          </a:xfrm>
          <a:prstGeom prst="rect">
            <a:avLst/>
          </a:prstGeom>
        </p:spPr>
      </p:pic>
    </p:spTree>
    <p:extLst>
      <p:ext uri="{BB962C8B-B14F-4D97-AF65-F5344CB8AC3E}">
        <p14:creationId xmlns:p14="http://schemas.microsoft.com/office/powerpoint/2010/main" val="33222467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514537"/>
            <a:ext cx="10131425" cy="5173134"/>
          </a:xfrm>
        </p:spPr>
        <p:txBody>
          <a:bodyPr anchor="t">
            <a:normAutofit/>
          </a:bodyPr>
          <a:lstStyle/>
          <a:p>
            <a:r>
              <a:rPr lang="en-US" altLang="zh-TW" dirty="0">
                <a:latin typeface="微軟正黑體" panose="020B0604030504040204" pitchFamily="34" charset="-120"/>
                <a:ea typeface="微軟正黑體" panose="020B0604030504040204" pitchFamily="34" charset="-120"/>
              </a:rPr>
              <a:t>On Linux (CentOS) with </a:t>
            </a:r>
            <a:r>
              <a:rPr lang="en-US" altLang="zh-TW" dirty="0" smtClean="0">
                <a:latin typeface="微軟正黑體" panose="020B0604030504040204" pitchFamily="34" charset="-120"/>
                <a:ea typeface="微軟正黑體" panose="020B0604030504040204" pitchFamily="34" charset="-120"/>
              </a:rPr>
              <a:t>Docker</a:t>
            </a:r>
          </a:p>
          <a:p>
            <a:pPr lvl="1"/>
            <a:r>
              <a:rPr lang="zh-TW" altLang="en-US" dirty="0">
                <a:latin typeface="微軟正黑體" panose="020B0604030504040204" pitchFamily="34" charset="-120"/>
                <a:ea typeface="微軟正黑體" panose="020B0604030504040204" pitchFamily="34" charset="-120"/>
              </a:rPr>
              <a:t>使用 </a:t>
            </a:r>
            <a:r>
              <a:rPr lang="en-US" altLang="zh-TW" dirty="0">
                <a:latin typeface="微軟正黑體" panose="020B0604030504040204" pitchFamily="34" charset="-120"/>
                <a:ea typeface="微軟正黑體" panose="020B0604030504040204" pitchFamily="34" charset="-120"/>
              </a:rPr>
              <a:t>Image </a:t>
            </a:r>
            <a:r>
              <a:rPr lang="zh-TW" altLang="en-US" dirty="0">
                <a:latin typeface="微軟正黑體" panose="020B0604030504040204" pitchFamily="34" charset="-120"/>
                <a:ea typeface="微軟正黑體" panose="020B0604030504040204" pitchFamily="34" charset="-120"/>
              </a:rPr>
              <a:t>建立 </a:t>
            </a:r>
            <a:r>
              <a:rPr lang="en-US" altLang="zh-TW" dirty="0">
                <a:latin typeface="微軟正黑體" panose="020B0604030504040204" pitchFamily="34" charset="-120"/>
                <a:ea typeface="微軟正黑體" panose="020B0604030504040204" pitchFamily="34" charset="-120"/>
              </a:rPr>
              <a:t>Container</a:t>
            </a:r>
          </a:p>
          <a:p>
            <a:pPr lvl="2"/>
            <a:r>
              <a:rPr lang="en-US" altLang="zh-TW" dirty="0" err="1">
                <a:latin typeface="微軟正黑體" panose="020B0604030504040204" pitchFamily="34" charset="-120"/>
                <a:ea typeface="微軟正黑體" panose="020B0604030504040204" pitchFamily="34" charset="-120"/>
              </a:rPr>
              <a:t>docker</a:t>
            </a:r>
            <a:r>
              <a:rPr lang="en-US" altLang="zh-TW" dirty="0">
                <a:latin typeface="微軟正黑體" panose="020B0604030504040204" pitchFamily="34" charset="-120"/>
                <a:ea typeface="微軟正黑體" panose="020B0604030504040204" pitchFamily="34" charset="-120"/>
              </a:rPr>
              <a:t> run -d -p 8080:5000 </a:t>
            </a:r>
            <a:r>
              <a:rPr lang="en-US" altLang="zh-TW" dirty="0" err="1">
                <a:latin typeface="微軟正黑體" panose="020B0604030504040204" pitchFamily="34" charset="-120"/>
                <a:ea typeface="微軟正黑體" panose="020B0604030504040204" pitchFamily="34" charset="-120"/>
              </a:rPr>
              <a:t>mytestweb</a:t>
            </a:r>
            <a:endParaRPr lang="en-US" altLang="zh-TW" dirty="0">
              <a:latin typeface="微軟正黑體" panose="020B0604030504040204" pitchFamily="34" charset="-120"/>
              <a:ea typeface="微軟正黑體" panose="020B0604030504040204" pitchFamily="34" charset="-120"/>
            </a:endParaRPr>
          </a:p>
          <a:p>
            <a:pPr lvl="3"/>
            <a:r>
              <a:rPr lang="en-US" altLang="zh-TW" b="1" dirty="0">
                <a:latin typeface="微軟正黑體" panose="020B0604030504040204" pitchFamily="34" charset="-120"/>
                <a:ea typeface="微軟正黑體" panose="020B0604030504040204" pitchFamily="34" charset="-120"/>
              </a:rPr>
              <a:t>-d </a:t>
            </a:r>
            <a:r>
              <a:rPr lang="en-US" altLang="zh-TW" dirty="0">
                <a:latin typeface="微軟正黑體" panose="020B0604030504040204" pitchFamily="34" charset="-120"/>
                <a:ea typeface="微軟正黑體" panose="020B0604030504040204" pitchFamily="34" charset="-120"/>
              </a:rPr>
              <a:t>flag tells Docker to run the container in detached mode (in the background)</a:t>
            </a:r>
          </a:p>
          <a:p>
            <a:pPr lvl="3"/>
            <a:r>
              <a:rPr lang="en-US" altLang="zh-TW" b="1" dirty="0">
                <a:latin typeface="微軟正黑體" panose="020B0604030504040204" pitchFamily="34" charset="-120"/>
                <a:ea typeface="微軟正黑體" panose="020B0604030504040204" pitchFamily="34" charset="-120"/>
              </a:rPr>
              <a:t>-p </a:t>
            </a:r>
            <a:r>
              <a:rPr lang="en-US" altLang="zh-TW" dirty="0">
                <a:latin typeface="微軟正黑體" panose="020B0604030504040204" pitchFamily="34" charset="-120"/>
                <a:ea typeface="微軟正黑體" panose="020B0604030504040204" pitchFamily="34" charset="-120"/>
              </a:rPr>
              <a:t>flag will map port 8080 on the host machine to port 5000 inside the container</a:t>
            </a:r>
            <a:endParaRPr lang="en-US" altLang="zh-TW" dirty="0" smtClean="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a:stretch>
            <a:fillRect/>
          </a:stretch>
        </p:blipFill>
        <p:spPr>
          <a:xfrm>
            <a:off x="2217129" y="3408831"/>
            <a:ext cx="7743825" cy="381000"/>
          </a:xfrm>
          <a:prstGeom prst="rect">
            <a:avLst/>
          </a:prstGeom>
        </p:spPr>
      </p:pic>
      <p:pic>
        <p:nvPicPr>
          <p:cNvPr id="5" name="圖片 4"/>
          <p:cNvPicPr>
            <a:picLocks noChangeAspect="1"/>
          </p:cNvPicPr>
          <p:nvPr/>
        </p:nvPicPr>
        <p:blipFill>
          <a:blip r:embed="rId3"/>
          <a:stretch>
            <a:fillRect/>
          </a:stretch>
        </p:blipFill>
        <p:spPr>
          <a:xfrm>
            <a:off x="4260850" y="4101104"/>
            <a:ext cx="2981325" cy="1181100"/>
          </a:xfrm>
          <a:prstGeom prst="rect">
            <a:avLst/>
          </a:prstGeom>
        </p:spPr>
      </p:pic>
      <p:pic>
        <p:nvPicPr>
          <p:cNvPr id="6" name="圖片 5"/>
          <p:cNvPicPr>
            <a:picLocks noChangeAspect="1"/>
          </p:cNvPicPr>
          <p:nvPr/>
        </p:nvPicPr>
        <p:blipFill>
          <a:blip r:embed="rId4"/>
          <a:stretch>
            <a:fillRect/>
          </a:stretch>
        </p:blipFill>
        <p:spPr>
          <a:xfrm>
            <a:off x="29133" y="5576880"/>
            <a:ext cx="12119818" cy="689451"/>
          </a:xfrm>
          <a:prstGeom prst="rect">
            <a:avLst/>
          </a:prstGeom>
        </p:spPr>
      </p:pic>
    </p:spTree>
    <p:extLst>
      <p:ext uri="{BB962C8B-B14F-4D97-AF65-F5344CB8AC3E}">
        <p14:creationId xmlns:p14="http://schemas.microsoft.com/office/powerpoint/2010/main" val="32981334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p:txBody>
          <a:bodyPr anchor="t"/>
          <a:lstStyle/>
          <a:p>
            <a:r>
              <a:rPr lang="en-US" altLang="zh-TW" dirty="0">
                <a:latin typeface="微軟正黑體" panose="020B0604030504040204" pitchFamily="34" charset="-120"/>
                <a:ea typeface="微軟正黑體" panose="020B0604030504040204" pitchFamily="34" charset="-120"/>
              </a:rPr>
              <a:t>On </a:t>
            </a:r>
            <a:r>
              <a:rPr lang="en-US" altLang="zh-TW" dirty="0" smtClean="0">
                <a:latin typeface="微軟正黑體" panose="020B0604030504040204" pitchFamily="34" charset="-120"/>
                <a:ea typeface="微軟正黑體" panose="020B0604030504040204" pitchFamily="34" charset="-120"/>
              </a:rPr>
              <a:t>Linux (Ubuntu)</a:t>
            </a:r>
          </a:p>
          <a:p>
            <a:pPr lvl="1"/>
            <a:r>
              <a:rPr lang="en-US" altLang="zh-TW" dirty="0">
                <a:latin typeface="微軟正黑體" panose="020B0604030504040204" pitchFamily="34" charset="-120"/>
                <a:ea typeface="微軟正黑體" panose="020B0604030504040204" pitchFamily="34" charset="-120"/>
              </a:rPr>
              <a:t>Install .NET Core </a:t>
            </a:r>
            <a:r>
              <a:rPr lang="en-US" altLang="zh-TW" dirty="0" smtClean="0">
                <a:latin typeface="微軟正黑體" panose="020B0604030504040204" pitchFamily="34" charset="-120"/>
                <a:ea typeface="微軟正黑體" panose="020B0604030504040204" pitchFamily="34" charset="-120"/>
              </a:rPr>
              <a:t>SDK</a:t>
            </a:r>
          </a:p>
          <a:p>
            <a:pPr marL="457200" lvl="1" indent="0">
              <a:buNone/>
            </a:pPr>
            <a:r>
              <a:rPr lang="en-US" altLang="zh-TW" dirty="0" err="1" smtClean="0"/>
              <a:t>sudo</a:t>
            </a:r>
            <a:r>
              <a:rPr lang="en-US" altLang="zh-TW" dirty="0" smtClean="0"/>
              <a:t> </a:t>
            </a:r>
            <a:r>
              <a:rPr lang="en-US" altLang="zh-TW" dirty="0" err="1"/>
              <a:t>sh</a:t>
            </a:r>
            <a:r>
              <a:rPr lang="en-US" altLang="zh-TW" dirty="0"/>
              <a:t> -c 'echo "deb [arch=amd64] https://apt-mo.trafficmanager.net/repos/dotnet-release/ trusty main" &gt; /</a:t>
            </a:r>
            <a:r>
              <a:rPr lang="en-US" altLang="zh-TW" dirty="0" err="1"/>
              <a:t>etc</a:t>
            </a:r>
            <a:r>
              <a:rPr lang="en-US" altLang="zh-TW" dirty="0"/>
              <a:t>/apt/</a:t>
            </a:r>
            <a:r>
              <a:rPr lang="en-US" altLang="zh-TW" dirty="0" err="1"/>
              <a:t>sources.list.d</a:t>
            </a:r>
            <a:r>
              <a:rPr lang="en-US" altLang="zh-TW" dirty="0"/>
              <a:t>/</a:t>
            </a:r>
            <a:r>
              <a:rPr lang="en-US" altLang="zh-TW" dirty="0" err="1"/>
              <a:t>dotnetdev.list</a:t>
            </a:r>
            <a:r>
              <a:rPr lang="en-US" altLang="zh-TW" dirty="0"/>
              <a:t>' </a:t>
            </a:r>
            <a:endParaRPr lang="en-US" altLang="zh-TW" dirty="0" smtClean="0"/>
          </a:p>
          <a:p>
            <a:pPr marL="457200" lvl="1" indent="0">
              <a:buNone/>
            </a:pPr>
            <a:r>
              <a:rPr lang="en-US" altLang="zh-TW" dirty="0" err="1" smtClean="0"/>
              <a:t>sudo</a:t>
            </a:r>
            <a:r>
              <a:rPr lang="en-US" altLang="zh-TW" dirty="0" smtClean="0"/>
              <a:t> </a:t>
            </a:r>
            <a:r>
              <a:rPr lang="en-US" altLang="zh-TW" dirty="0"/>
              <a:t>apt-key </a:t>
            </a:r>
            <a:r>
              <a:rPr lang="en-US" altLang="zh-TW" dirty="0" err="1"/>
              <a:t>adv</a:t>
            </a:r>
            <a:r>
              <a:rPr lang="en-US" altLang="zh-TW" dirty="0"/>
              <a:t> --</a:t>
            </a:r>
            <a:r>
              <a:rPr lang="en-US" altLang="zh-TW" dirty="0" err="1"/>
              <a:t>keyserver</a:t>
            </a:r>
            <a:r>
              <a:rPr lang="en-US" altLang="zh-TW" dirty="0"/>
              <a:t> apt-mo.trafficmanager.net --</a:t>
            </a:r>
            <a:r>
              <a:rPr lang="en-US" altLang="zh-TW" dirty="0" err="1"/>
              <a:t>recv</a:t>
            </a:r>
            <a:r>
              <a:rPr lang="en-US" altLang="zh-TW" dirty="0"/>
              <a:t>-keys </a:t>
            </a:r>
            <a:r>
              <a:rPr lang="en-US" altLang="zh-TW" dirty="0" smtClean="0"/>
              <a:t>417A0893</a:t>
            </a:r>
          </a:p>
          <a:p>
            <a:pPr marL="457200" lvl="1" indent="0">
              <a:buNone/>
            </a:pPr>
            <a:r>
              <a:rPr lang="en-US" altLang="zh-TW" dirty="0" err="1" smtClean="0"/>
              <a:t>sudo</a:t>
            </a:r>
            <a:r>
              <a:rPr lang="en-US" altLang="zh-TW" dirty="0" smtClean="0"/>
              <a:t> </a:t>
            </a:r>
            <a:r>
              <a:rPr lang="en-US" altLang="zh-TW" dirty="0"/>
              <a:t>apt-get </a:t>
            </a:r>
            <a:r>
              <a:rPr lang="en-US" altLang="zh-TW" dirty="0" smtClean="0"/>
              <a:t>update</a:t>
            </a:r>
          </a:p>
          <a:p>
            <a:pPr marL="457200" lvl="1" indent="0">
              <a:buNone/>
            </a:pPr>
            <a:r>
              <a:rPr lang="en-US" altLang="zh-TW" dirty="0" err="1"/>
              <a:t>sudo</a:t>
            </a:r>
            <a:r>
              <a:rPr lang="en-US" altLang="zh-TW" dirty="0"/>
              <a:t> apt-get install dotnet-dev-1.0.0-preview2-003131</a:t>
            </a:r>
          </a:p>
        </p:txBody>
      </p:sp>
      <p:pic>
        <p:nvPicPr>
          <p:cNvPr id="5" name="圖片 4"/>
          <p:cNvPicPr>
            <a:picLocks noChangeAspect="1"/>
          </p:cNvPicPr>
          <p:nvPr/>
        </p:nvPicPr>
        <p:blipFill>
          <a:blip r:embed="rId2"/>
          <a:stretch>
            <a:fillRect/>
          </a:stretch>
        </p:blipFill>
        <p:spPr>
          <a:xfrm>
            <a:off x="968190" y="4616146"/>
            <a:ext cx="5429810" cy="2161453"/>
          </a:xfrm>
          <a:prstGeom prst="rect">
            <a:avLst/>
          </a:prstGeom>
        </p:spPr>
      </p:pic>
      <p:pic>
        <p:nvPicPr>
          <p:cNvPr id="6" name="圖片 5"/>
          <p:cNvPicPr>
            <a:picLocks noChangeAspect="1"/>
          </p:cNvPicPr>
          <p:nvPr/>
        </p:nvPicPr>
        <p:blipFill>
          <a:blip r:embed="rId3"/>
          <a:stretch>
            <a:fillRect/>
          </a:stretch>
        </p:blipFill>
        <p:spPr>
          <a:xfrm>
            <a:off x="7288306" y="4616847"/>
            <a:ext cx="3920100" cy="2160752"/>
          </a:xfrm>
          <a:prstGeom prst="rect">
            <a:avLst/>
          </a:prstGeom>
        </p:spPr>
      </p:pic>
    </p:spTree>
    <p:extLst>
      <p:ext uri="{BB962C8B-B14F-4D97-AF65-F5344CB8AC3E}">
        <p14:creationId xmlns:p14="http://schemas.microsoft.com/office/powerpoint/2010/main" val="13762954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a:blip r:embed="rId2"/>
          <a:stretch>
            <a:fillRect/>
          </a:stretch>
        </p:blipFill>
        <p:spPr>
          <a:xfrm>
            <a:off x="1951506" y="4574573"/>
            <a:ext cx="6134660" cy="2249811"/>
          </a:xfrm>
          <a:prstGeom prst="rect">
            <a:avLst/>
          </a:prstGeom>
        </p:spPr>
      </p:pic>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443319"/>
            <a:ext cx="10131425" cy="4347882"/>
          </a:xfrm>
        </p:spPr>
        <p:txBody>
          <a:bodyPr anchor="t"/>
          <a:lstStyle/>
          <a:p>
            <a:r>
              <a:rPr lang="en-US" altLang="zh-TW" dirty="0">
                <a:latin typeface="微軟正黑體" panose="020B0604030504040204" pitchFamily="34" charset="-120"/>
                <a:ea typeface="微軟正黑體" panose="020B0604030504040204" pitchFamily="34" charset="-120"/>
              </a:rPr>
              <a:t>On </a:t>
            </a:r>
            <a:r>
              <a:rPr lang="en-US" altLang="zh-TW" dirty="0" smtClean="0">
                <a:latin typeface="微軟正黑體" panose="020B0604030504040204" pitchFamily="34" charset="-120"/>
                <a:ea typeface="微軟正黑體" panose="020B0604030504040204" pitchFamily="34" charset="-120"/>
              </a:rPr>
              <a:t>Linux </a:t>
            </a:r>
            <a:r>
              <a:rPr lang="en-US" altLang="zh-TW" dirty="0">
                <a:latin typeface="微軟正黑體" panose="020B0604030504040204" pitchFamily="34" charset="-120"/>
                <a:ea typeface="微軟正黑體" panose="020B0604030504040204" pitchFamily="34" charset="-120"/>
              </a:rPr>
              <a:t>(Ubuntu)</a:t>
            </a:r>
            <a:endParaRPr lang="en-US" altLang="zh-TW" dirty="0" smtClean="0">
              <a:latin typeface="微軟正黑體" panose="020B0604030504040204" pitchFamily="34" charset="-120"/>
              <a:ea typeface="微軟正黑體" panose="020B0604030504040204" pitchFamily="34" charset="-120"/>
            </a:endParaRPr>
          </a:p>
          <a:p>
            <a:pPr lvl="1"/>
            <a:r>
              <a:rPr lang="en-US" altLang="zh-TW" dirty="0">
                <a:latin typeface="微軟正黑體" panose="020B0604030504040204" pitchFamily="34" charset="-120"/>
                <a:ea typeface="微軟正黑體" panose="020B0604030504040204" pitchFamily="34" charset="-120"/>
              </a:rPr>
              <a:t>Use .NET CLI (.NET Core cross-platform command-line interface)</a:t>
            </a:r>
          </a:p>
          <a:p>
            <a:pPr lvl="2"/>
            <a:r>
              <a:rPr lang="en-US" altLang="zh-TW" dirty="0">
                <a:latin typeface="微軟正黑體" panose="020B0604030504040204" pitchFamily="34" charset="-120"/>
                <a:ea typeface="微軟正黑體" panose="020B0604030504040204" pitchFamily="34" charset="-120"/>
              </a:rPr>
              <a:t>Initialize a sample Hello World </a:t>
            </a:r>
            <a:r>
              <a:rPr lang="en-US" altLang="zh-TW" dirty="0" smtClean="0">
                <a:latin typeface="微軟正黑體" panose="020B0604030504040204" pitchFamily="34" charset="-120"/>
                <a:ea typeface="微軟正黑體" panose="020B0604030504040204" pitchFamily="34" charset="-120"/>
              </a:rPr>
              <a:t>application</a:t>
            </a:r>
            <a:endParaRPr lang="en-US" altLang="zh-TW" dirty="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r>
              <a:rPr lang="en-US" altLang="zh-TW" dirty="0">
                <a:latin typeface="微軟正黑體" panose="020B0604030504040204" pitchFamily="34" charset="-120"/>
                <a:ea typeface="微軟正黑體" panose="020B0604030504040204" pitchFamily="34" charset="-120"/>
              </a:rPr>
              <a:t>Run the app</a:t>
            </a:r>
          </a:p>
          <a:p>
            <a:pPr lvl="1"/>
            <a:endParaRPr lang="zh-TW" altLang="en-US" dirty="0">
              <a:latin typeface="微軟正黑體" panose="020B0604030504040204" pitchFamily="34" charset="-120"/>
              <a:ea typeface="微軟正黑體" panose="020B0604030504040204" pitchFamily="34" charset="-120"/>
            </a:endParaRPr>
          </a:p>
        </p:txBody>
      </p:sp>
      <p:sp>
        <p:nvSpPr>
          <p:cNvPr id="5" name="矩形 4"/>
          <p:cNvSpPr/>
          <p:nvPr/>
        </p:nvSpPr>
        <p:spPr>
          <a:xfrm>
            <a:off x="4903697" y="4565697"/>
            <a:ext cx="761998" cy="140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4921623" y="4805081"/>
            <a:ext cx="914401" cy="1434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930590" y="5387784"/>
            <a:ext cx="735105" cy="152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3"/>
          <a:stretch>
            <a:fillRect/>
          </a:stretch>
        </p:blipFill>
        <p:spPr>
          <a:xfrm>
            <a:off x="1962001" y="2554553"/>
            <a:ext cx="1504950" cy="485775"/>
          </a:xfrm>
          <a:prstGeom prst="rect">
            <a:avLst/>
          </a:prstGeom>
        </p:spPr>
      </p:pic>
      <p:pic>
        <p:nvPicPr>
          <p:cNvPr id="9" name="圖片 8"/>
          <p:cNvPicPr>
            <a:picLocks noChangeAspect="1"/>
          </p:cNvPicPr>
          <p:nvPr/>
        </p:nvPicPr>
        <p:blipFill>
          <a:blip r:embed="rId4"/>
          <a:stretch>
            <a:fillRect/>
          </a:stretch>
        </p:blipFill>
        <p:spPr>
          <a:xfrm>
            <a:off x="1962001" y="3529014"/>
            <a:ext cx="1876425" cy="990600"/>
          </a:xfrm>
          <a:prstGeom prst="rect">
            <a:avLst/>
          </a:prstGeom>
        </p:spPr>
      </p:pic>
      <p:pic>
        <p:nvPicPr>
          <p:cNvPr id="11" name="圖片 10"/>
          <p:cNvPicPr>
            <a:picLocks noChangeAspect="1"/>
          </p:cNvPicPr>
          <p:nvPr/>
        </p:nvPicPr>
        <p:blipFill>
          <a:blip r:embed="rId5"/>
          <a:stretch>
            <a:fillRect/>
          </a:stretch>
        </p:blipFill>
        <p:spPr>
          <a:xfrm>
            <a:off x="4123815" y="2756149"/>
            <a:ext cx="7813992" cy="1567501"/>
          </a:xfrm>
          <a:prstGeom prst="rect">
            <a:avLst/>
          </a:prstGeom>
        </p:spPr>
      </p:pic>
    </p:spTree>
    <p:extLst>
      <p:ext uri="{BB962C8B-B14F-4D97-AF65-F5344CB8AC3E}">
        <p14:creationId xmlns:p14="http://schemas.microsoft.com/office/powerpoint/2010/main" val="41645806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a:t>
            </a:r>
            <a:r>
              <a:rPr lang="en-US" altLang="zh-TW" dirty="0" smtClean="0">
                <a:latin typeface="微軟正黑體" panose="020B0604030504040204" pitchFamily="34" charset="-120"/>
                <a:ea typeface="微軟正黑體" panose="020B0604030504040204" pitchFamily="34" charset="-120"/>
              </a:rPr>
              <a:t>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274320"/>
            <a:ext cx="10131425" cy="5481043"/>
          </a:xfrm>
        </p:spPr>
        <p:txBody>
          <a:bodyPr anchor="t">
            <a:normAutofit/>
          </a:bodyPr>
          <a:lstStyle/>
          <a:p>
            <a:r>
              <a:rPr lang="en-US" altLang="zh-TW" dirty="0" smtClean="0">
                <a:latin typeface="微軟正黑體" panose="020B0604030504040204" pitchFamily="34" charset="-120"/>
                <a:ea typeface="微軟正黑體" panose="020B0604030504040204" pitchFamily="34" charset="-120"/>
              </a:rPr>
              <a:t>ASP.NET Core On </a:t>
            </a:r>
            <a:r>
              <a:rPr lang="en-US" altLang="zh-TW" dirty="0">
                <a:latin typeface="微軟正黑體" panose="020B0604030504040204" pitchFamily="34" charset="-120"/>
                <a:ea typeface="微軟正黑體" panose="020B0604030504040204" pitchFamily="34" charset="-120"/>
              </a:rPr>
              <a:t>Linux </a:t>
            </a:r>
            <a:r>
              <a:rPr lang="en-US" altLang="zh-TW" dirty="0">
                <a:latin typeface="微軟正黑體" panose="020B0604030504040204" pitchFamily="34" charset="-120"/>
                <a:ea typeface="微軟正黑體" panose="020B0604030504040204" pitchFamily="34" charset="-120"/>
              </a:rPr>
              <a:t>(Ubuntu)</a:t>
            </a:r>
            <a:endParaRPr lang="en-US" altLang="zh-TW" dirty="0" smtClean="0">
              <a:latin typeface="微軟正黑體" panose="020B0604030504040204" pitchFamily="34" charset="-120"/>
              <a:ea typeface="微軟正黑體" panose="020B0604030504040204" pitchFamily="34" charset="-120"/>
            </a:endParaRPr>
          </a:p>
          <a:p>
            <a:pPr lvl="1"/>
            <a:r>
              <a:rPr lang="en-US" altLang="zh-TW" dirty="0" smtClean="0">
                <a:latin typeface="微軟正黑體" panose="020B0604030504040204" pitchFamily="34" charset="-120"/>
                <a:ea typeface="微軟正黑體" panose="020B0604030504040204" pitchFamily="34" charset="-120"/>
              </a:rPr>
              <a:t>Use .NET CLI</a:t>
            </a:r>
          </a:p>
          <a:p>
            <a:pPr lvl="2"/>
            <a:r>
              <a:rPr lang="en-US" altLang="zh-TW" dirty="0" smtClean="0">
                <a:latin typeface="微軟正黑體" panose="020B0604030504040204" pitchFamily="34" charset="-120"/>
                <a:ea typeface="微軟正黑體" panose="020B0604030504040204" pitchFamily="34" charset="-120"/>
              </a:rPr>
              <a:t>Create </a:t>
            </a:r>
            <a:r>
              <a:rPr lang="en-US" altLang="zh-TW" dirty="0">
                <a:latin typeface="微軟正黑體" panose="020B0604030504040204" pitchFamily="34" charset="-120"/>
                <a:ea typeface="微軟正黑體" panose="020B0604030504040204" pitchFamily="34" charset="-120"/>
              </a:rPr>
              <a:t>a new .NET Core </a:t>
            </a:r>
            <a:r>
              <a:rPr lang="en-US" altLang="zh-TW" dirty="0" smtClean="0">
                <a:latin typeface="微軟正黑體" panose="020B0604030504040204" pitchFamily="34" charset="-120"/>
                <a:ea typeface="微軟正黑體" panose="020B0604030504040204" pitchFamily="34" charset="-120"/>
              </a:rPr>
              <a:t>project</a:t>
            </a:r>
            <a:endParaRPr lang="en-US" altLang="zh-TW" dirty="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r>
              <a:rPr lang="en-US" altLang="zh-TW" dirty="0" smtClean="0">
                <a:latin typeface="微軟正黑體" panose="020B0604030504040204" pitchFamily="34" charset="-120"/>
                <a:ea typeface="微軟正黑體" panose="020B0604030504040204" pitchFamily="34" charset="-120"/>
              </a:rPr>
              <a:t>Update </a:t>
            </a:r>
            <a:r>
              <a:rPr lang="en-US" altLang="zh-TW" dirty="0">
                <a:latin typeface="微軟正黑體" panose="020B0604030504040204" pitchFamily="34" charset="-120"/>
                <a:ea typeface="微軟正黑體" panose="020B0604030504040204" pitchFamily="34" charset="-120"/>
              </a:rPr>
              <a:t>the </a:t>
            </a:r>
            <a:r>
              <a:rPr lang="en-US" altLang="zh-TW" i="1" dirty="0" err="1">
                <a:latin typeface="微軟正黑體" panose="020B0604030504040204" pitchFamily="34" charset="-120"/>
                <a:ea typeface="微軟正黑體" panose="020B0604030504040204" pitchFamily="34" charset="-120"/>
              </a:rPr>
              <a:t>project.json</a:t>
            </a:r>
            <a:r>
              <a:rPr lang="en-US" altLang="zh-TW" dirty="0">
                <a:latin typeface="微軟正黑體" panose="020B0604030504040204" pitchFamily="34" charset="-120"/>
                <a:ea typeface="微軟正黑體" panose="020B0604030504040204" pitchFamily="34" charset="-120"/>
              </a:rPr>
              <a:t> file to add the Kestrel HTTP server package as a dependency</a:t>
            </a:r>
          </a:p>
          <a:p>
            <a:pPr lvl="2"/>
            <a:endParaRPr lang="en-US" altLang="zh-TW" dirty="0">
              <a:latin typeface="微軟正黑體" panose="020B0604030504040204" pitchFamily="34" charset="-120"/>
              <a:ea typeface="微軟正黑體" panose="020B0604030504040204" pitchFamily="34" charset="-120"/>
            </a:endParaRPr>
          </a:p>
        </p:txBody>
      </p:sp>
      <p:pic>
        <p:nvPicPr>
          <p:cNvPr id="14" name="圖片 13"/>
          <p:cNvPicPr>
            <a:picLocks noChangeAspect="1"/>
          </p:cNvPicPr>
          <p:nvPr/>
        </p:nvPicPr>
        <p:blipFill>
          <a:blip r:embed="rId2"/>
          <a:stretch>
            <a:fillRect/>
          </a:stretch>
        </p:blipFill>
        <p:spPr>
          <a:xfrm>
            <a:off x="1965843" y="2320123"/>
            <a:ext cx="1383847" cy="446685"/>
          </a:xfrm>
          <a:prstGeom prst="rect">
            <a:avLst/>
          </a:prstGeom>
        </p:spPr>
      </p:pic>
      <p:pic>
        <p:nvPicPr>
          <p:cNvPr id="16" name="圖片 15"/>
          <p:cNvPicPr>
            <a:picLocks noChangeAspect="1"/>
          </p:cNvPicPr>
          <p:nvPr/>
        </p:nvPicPr>
        <p:blipFill>
          <a:blip r:embed="rId3"/>
          <a:stretch>
            <a:fillRect/>
          </a:stretch>
        </p:blipFill>
        <p:spPr>
          <a:xfrm>
            <a:off x="1965843" y="3021064"/>
            <a:ext cx="5413116" cy="3807390"/>
          </a:xfrm>
          <a:prstGeom prst="rect">
            <a:avLst/>
          </a:prstGeom>
        </p:spPr>
      </p:pic>
    </p:spTree>
    <p:extLst>
      <p:ext uri="{BB962C8B-B14F-4D97-AF65-F5344CB8AC3E}">
        <p14:creationId xmlns:p14="http://schemas.microsoft.com/office/powerpoint/2010/main" val="9405864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a:t>
            </a:r>
            <a:r>
              <a:rPr lang="en-US" altLang="zh-TW" dirty="0" smtClean="0">
                <a:latin typeface="微軟正黑體" panose="020B0604030504040204" pitchFamily="34" charset="-120"/>
                <a:ea typeface="微軟正黑體" panose="020B0604030504040204" pitchFamily="34" charset="-120"/>
              </a:rPr>
              <a:t>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274320"/>
            <a:ext cx="10131425" cy="5481043"/>
          </a:xfrm>
        </p:spPr>
        <p:txBody>
          <a:bodyPr anchor="t">
            <a:normAutofit/>
          </a:bodyPr>
          <a:lstStyle/>
          <a:p>
            <a:r>
              <a:rPr lang="en-US" altLang="zh-TW" dirty="0">
                <a:latin typeface="微軟正黑體" panose="020B0604030504040204" pitchFamily="34" charset="-120"/>
                <a:ea typeface="微軟正黑體" panose="020B0604030504040204" pitchFamily="34" charset="-120"/>
              </a:rPr>
              <a:t>ASP.NET Core On Linux </a:t>
            </a:r>
            <a:r>
              <a:rPr lang="en-US" altLang="zh-TW" dirty="0">
                <a:latin typeface="微軟正黑體" panose="020B0604030504040204" pitchFamily="34" charset="-120"/>
                <a:ea typeface="微軟正黑體" panose="020B0604030504040204" pitchFamily="34" charset="-120"/>
              </a:rPr>
              <a:t>(Ubuntu)</a:t>
            </a:r>
            <a:endParaRPr lang="en-US" altLang="zh-TW" dirty="0">
              <a:latin typeface="微軟正黑體" panose="020B0604030504040204" pitchFamily="34" charset="-120"/>
              <a:ea typeface="微軟正黑體" panose="020B0604030504040204" pitchFamily="34" charset="-120"/>
            </a:endParaRPr>
          </a:p>
          <a:p>
            <a:pPr lvl="1"/>
            <a:r>
              <a:rPr lang="en-US" altLang="zh-TW" dirty="0" smtClean="0">
                <a:latin typeface="微軟正黑體" panose="020B0604030504040204" pitchFamily="34" charset="-120"/>
                <a:ea typeface="微軟正黑體" panose="020B0604030504040204" pitchFamily="34" charset="-120"/>
              </a:rPr>
              <a:t>Use .NET CLI</a:t>
            </a:r>
          </a:p>
          <a:p>
            <a:pPr lvl="2"/>
            <a:r>
              <a:rPr lang="en-US" altLang="zh-TW" dirty="0" smtClean="0">
                <a:latin typeface="微軟正黑體" panose="020B0604030504040204" pitchFamily="34" charset="-120"/>
                <a:ea typeface="微軟正黑體" panose="020B0604030504040204" pitchFamily="34" charset="-120"/>
              </a:rPr>
              <a:t>Restore </a:t>
            </a:r>
            <a:r>
              <a:rPr lang="en-US" altLang="zh-TW" dirty="0">
                <a:latin typeface="微軟正黑體" panose="020B0604030504040204" pitchFamily="34" charset="-120"/>
                <a:ea typeface="微軟正黑體" panose="020B0604030504040204" pitchFamily="34" charset="-120"/>
              </a:rPr>
              <a:t>the packages</a:t>
            </a:r>
          </a:p>
          <a:p>
            <a:pPr marL="914400" lvl="2" indent="0">
              <a:buNone/>
            </a:pPr>
            <a:endParaRPr lang="en-US" altLang="zh-TW" dirty="0" smtClean="0">
              <a:latin typeface="微軟正黑體" panose="020B0604030504040204" pitchFamily="34" charset="-120"/>
              <a:ea typeface="微軟正黑體" panose="020B0604030504040204" pitchFamily="34" charset="-120"/>
            </a:endParaRPr>
          </a:p>
          <a:p>
            <a:pPr lvl="2"/>
            <a:r>
              <a:rPr lang="en-US" altLang="zh-TW" dirty="0">
                <a:latin typeface="微軟正黑體" panose="020B0604030504040204" pitchFamily="34" charset="-120"/>
                <a:ea typeface="微軟正黑體" panose="020B0604030504040204" pitchFamily="34" charset="-120"/>
              </a:rPr>
              <a:t>Add a </a:t>
            </a:r>
            <a:r>
              <a:rPr lang="en-US" altLang="zh-TW" i="1" dirty="0" err="1">
                <a:latin typeface="微軟正黑體" panose="020B0604030504040204" pitchFamily="34" charset="-120"/>
                <a:ea typeface="微軟正黑體" panose="020B0604030504040204" pitchFamily="34" charset="-120"/>
              </a:rPr>
              <a:t>Startup.cs</a:t>
            </a:r>
            <a:r>
              <a:rPr lang="en-US" altLang="zh-TW" dirty="0">
                <a:latin typeface="微軟正黑體" panose="020B0604030504040204" pitchFamily="34" charset="-120"/>
                <a:ea typeface="微軟正黑體" panose="020B0604030504040204" pitchFamily="34" charset="-120"/>
              </a:rPr>
              <a:t> file that defines the request handling </a:t>
            </a:r>
            <a:r>
              <a:rPr lang="en-US" altLang="zh-TW" dirty="0" smtClean="0">
                <a:latin typeface="微軟正黑體" panose="020B0604030504040204" pitchFamily="34" charset="-120"/>
                <a:ea typeface="微軟正黑體" panose="020B0604030504040204" pitchFamily="34" charset="-120"/>
              </a:rPr>
              <a:t>logic</a:t>
            </a:r>
          </a:p>
        </p:txBody>
      </p:sp>
      <p:pic>
        <p:nvPicPr>
          <p:cNvPr id="4" name="圖片 3"/>
          <p:cNvPicPr>
            <a:picLocks noChangeAspect="1"/>
          </p:cNvPicPr>
          <p:nvPr/>
        </p:nvPicPr>
        <p:blipFill>
          <a:blip r:embed="rId2"/>
          <a:stretch>
            <a:fillRect/>
          </a:stretch>
        </p:blipFill>
        <p:spPr>
          <a:xfrm>
            <a:off x="1956513" y="2324617"/>
            <a:ext cx="1794394" cy="452954"/>
          </a:xfrm>
          <a:prstGeom prst="rect">
            <a:avLst/>
          </a:prstGeom>
        </p:spPr>
      </p:pic>
      <p:pic>
        <p:nvPicPr>
          <p:cNvPr id="5" name="圖片 4"/>
          <p:cNvPicPr>
            <a:picLocks noChangeAspect="1"/>
          </p:cNvPicPr>
          <p:nvPr/>
        </p:nvPicPr>
        <p:blipFill>
          <a:blip r:embed="rId3"/>
          <a:stretch>
            <a:fillRect/>
          </a:stretch>
        </p:blipFill>
        <p:spPr>
          <a:xfrm>
            <a:off x="1033146" y="3054492"/>
            <a:ext cx="5888977" cy="3700871"/>
          </a:xfrm>
          <a:prstGeom prst="rect">
            <a:avLst/>
          </a:prstGeom>
        </p:spPr>
      </p:pic>
      <p:pic>
        <p:nvPicPr>
          <p:cNvPr id="7" name="圖片 6"/>
          <p:cNvPicPr>
            <a:picLocks noChangeAspect="1"/>
          </p:cNvPicPr>
          <p:nvPr/>
        </p:nvPicPr>
        <p:blipFill>
          <a:blip r:embed="rId4"/>
          <a:stretch>
            <a:fillRect/>
          </a:stretch>
        </p:blipFill>
        <p:spPr>
          <a:xfrm>
            <a:off x="7178566" y="1208747"/>
            <a:ext cx="4909372" cy="3977792"/>
          </a:xfrm>
          <a:prstGeom prst="rect">
            <a:avLst/>
          </a:prstGeom>
        </p:spPr>
      </p:pic>
    </p:spTree>
    <p:extLst>
      <p:ext uri="{BB962C8B-B14F-4D97-AF65-F5344CB8AC3E}">
        <p14:creationId xmlns:p14="http://schemas.microsoft.com/office/powerpoint/2010/main" val="23494815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a:t>
            </a:r>
            <a:r>
              <a:rPr lang="en-US" altLang="zh-TW" dirty="0" smtClean="0">
                <a:latin typeface="微軟正黑體" panose="020B0604030504040204" pitchFamily="34" charset="-120"/>
                <a:ea typeface="微軟正黑體" panose="020B0604030504040204" pitchFamily="34" charset="-120"/>
              </a:rPr>
              <a:t>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274320"/>
            <a:ext cx="10131425" cy="5481043"/>
          </a:xfrm>
        </p:spPr>
        <p:txBody>
          <a:bodyPr anchor="t">
            <a:normAutofit/>
          </a:bodyPr>
          <a:lstStyle/>
          <a:p>
            <a:r>
              <a:rPr lang="en-US" altLang="zh-TW" dirty="0">
                <a:latin typeface="微軟正黑體" panose="020B0604030504040204" pitchFamily="34" charset="-120"/>
                <a:ea typeface="微軟正黑體" panose="020B0604030504040204" pitchFamily="34" charset="-120"/>
              </a:rPr>
              <a:t>ASP.NET Core On Linux </a:t>
            </a:r>
            <a:r>
              <a:rPr lang="en-US" altLang="zh-TW" dirty="0">
                <a:latin typeface="微軟正黑體" panose="020B0604030504040204" pitchFamily="34" charset="-120"/>
                <a:ea typeface="微軟正黑體" panose="020B0604030504040204" pitchFamily="34" charset="-120"/>
              </a:rPr>
              <a:t>(Ubuntu)</a:t>
            </a:r>
            <a:endParaRPr lang="en-US" altLang="zh-TW" dirty="0">
              <a:latin typeface="微軟正黑體" panose="020B0604030504040204" pitchFamily="34" charset="-120"/>
              <a:ea typeface="微軟正黑體" panose="020B0604030504040204" pitchFamily="34" charset="-120"/>
            </a:endParaRPr>
          </a:p>
          <a:p>
            <a:pPr lvl="1"/>
            <a:r>
              <a:rPr lang="en-US" altLang="zh-TW" dirty="0" smtClean="0">
                <a:latin typeface="微軟正黑體" panose="020B0604030504040204" pitchFamily="34" charset="-120"/>
                <a:ea typeface="微軟正黑體" panose="020B0604030504040204" pitchFamily="34" charset="-120"/>
              </a:rPr>
              <a:t>Use .NET CLI</a:t>
            </a:r>
          </a:p>
          <a:p>
            <a:pPr lvl="2"/>
            <a:r>
              <a:rPr lang="en-US" altLang="zh-TW" dirty="0" smtClean="0">
                <a:latin typeface="微軟正黑體" panose="020B0604030504040204" pitchFamily="34" charset="-120"/>
                <a:ea typeface="微軟正黑體" panose="020B0604030504040204" pitchFamily="34" charset="-120"/>
              </a:rPr>
              <a:t>Update </a:t>
            </a:r>
            <a:r>
              <a:rPr lang="en-US" altLang="zh-TW" dirty="0">
                <a:latin typeface="微軟正黑體" panose="020B0604030504040204" pitchFamily="34" charset="-120"/>
                <a:ea typeface="微軟正黑體" panose="020B0604030504040204" pitchFamily="34" charset="-120"/>
              </a:rPr>
              <a:t>the code in </a:t>
            </a:r>
            <a:r>
              <a:rPr lang="en-US" altLang="zh-TW" i="1" dirty="0" err="1">
                <a:latin typeface="微軟正黑體" panose="020B0604030504040204" pitchFamily="34" charset="-120"/>
                <a:ea typeface="微軟正黑體" panose="020B0604030504040204" pitchFamily="34" charset="-120"/>
              </a:rPr>
              <a:t>Program.cs</a:t>
            </a:r>
            <a:r>
              <a:rPr lang="en-US" altLang="zh-TW" dirty="0">
                <a:latin typeface="微軟正黑體" panose="020B0604030504040204" pitchFamily="34" charset="-120"/>
                <a:ea typeface="微軟正黑體" panose="020B0604030504040204" pitchFamily="34" charset="-120"/>
              </a:rPr>
              <a:t> to setup and start the Web </a:t>
            </a:r>
            <a:r>
              <a:rPr lang="en-US" altLang="zh-TW" dirty="0" smtClean="0">
                <a:latin typeface="微軟正黑體" panose="020B0604030504040204" pitchFamily="34" charset="-120"/>
                <a:ea typeface="微軟正黑體" panose="020B0604030504040204" pitchFamily="34" charset="-120"/>
              </a:rPr>
              <a:t>host</a:t>
            </a:r>
          </a:p>
          <a:p>
            <a:pPr lvl="2"/>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a:latin typeface="微軟正黑體" panose="020B0604030504040204" pitchFamily="34" charset="-120"/>
              <a:ea typeface="微軟正黑體" panose="020B0604030504040204" pitchFamily="34" charset="-120"/>
            </a:endParaRPr>
          </a:p>
          <a:p>
            <a:pPr lvl="2"/>
            <a:r>
              <a:rPr lang="en-US" altLang="zh-TW" dirty="0" smtClean="0">
                <a:latin typeface="微軟正黑體" panose="020B0604030504040204" pitchFamily="34" charset="-120"/>
                <a:ea typeface="微軟正黑體" panose="020B0604030504040204" pitchFamily="34" charset="-120"/>
              </a:rPr>
              <a:t>Run </a:t>
            </a:r>
            <a:r>
              <a:rPr lang="en-US" altLang="zh-TW" dirty="0">
                <a:latin typeface="微軟正黑體" panose="020B0604030504040204" pitchFamily="34" charset="-120"/>
                <a:ea typeface="微軟正黑體" panose="020B0604030504040204" pitchFamily="34" charset="-120"/>
              </a:rPr>
              <a:t>the app</a:t>
            </a:r>
          </a:p>
        </p:txBody>
      </p:sp>
      <p:pic>
        <p:nvPicPr>
          <p:cNvPr id="15" name="圖片 14"/>
          <p:cNvPicPr>
            <a:picLocks noChangeAspect="1"/>
          </p:cNvPicPr>
          <p:nvPr/>
        </p:nvPicPr>
        <p:blipFill>
          <a:blip r:embed="rId2"/>
          <a:stretch>
            <a:fillRect/>
          </a:stretch>
        </p:blipFill>
        <p:spPr>
          <a:xfrm>
            <a:off x="1957873" y="6106399"/>
            <a:ext cx="1438275" cy="504825"/>
          </a:xfrm>
          <a:prstGeom prst="rect">
            <a:avLst/>
          </a:prstGeom>
        </p:spPr>
      </p:pic>
      <p:pic>
        <p:nvPicPr>
          <p:cNvPr id="5" name="圖片 4"/>
          <p:cNvPicPr>
            <a:picLocks noChangeAspect="1"/>
          </p:cNvPicPr>
          <p:nvPr/>
        </p:nvPicPr>
        <p:blipFill>
          <a:blip r:embed="rId3"/>
          <a:stretch>
            <a:fillRect/>
          </a:stretch>
        </p:blipFill>
        <p:spPr>
          <a:xfrm>
            <a:off x="1957873" y="2343645"/>
            <a:ext cx="4458671" cy="3430395"/>
          </a:xfrm>
          <a:prstGeom prst="rect">
            <a:avLst/>
          </a:prstGeom>
        </p:spPr>
      </p:pic>
    </p:spTree>
    <p:extLst>
      <p:ext uri="{BB962C8B-B14F-4D97-AF65-F5344CB8AC3E}">
        <p14:creationId xmlns:p14="http://schemas.microsoft.com/office/powerpoint/2010/main" val="27963737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204912" y="3428436"/>
            <a:ext cx="9782175" cy="2762250"/>
          </a:xfrm>
          <a:prstGeom prst="rect">
            <a:avLst/>
          </a:prstGeom>
        </p:spPr>
      </p:pic>
      <p:sp>
        <p:nvSpPr>
          <p:cNvPr id="2" name="標題 1"/>
          <p:cNvSpPr>
            <a:spLocks noGrp="1"/>
          </p:cNvSpPr>
          <p:nvPr>
            <p:ph type="title"/>
          </p:nvPr>
        </p:nvSpPr>
        <p:spPr/>
        <p:txBody>
          <a:bodyPr anchor="t">
            <a:normAutofit/>
          </a:bodyPr>
          <a:lstStyle/>
          <a:p>
            <a:r>
              <a:rPr lang="en-US" altLang="zh-TW" sz="3000" dirty="0" smtClean="0">
                <a:latin typeface="微軟正黑體" panose="020B0604030504040204" pitchFamily="34" charset="-120"/>
                <a:ea typeface="微軟正黑體" panose="020B0604030504040204" pitchFamily="34" charset="-120"/>
              </a:rPr>
              <a:t>Run .NET Core and ASP.NET Core</a:t>
            </a:r>
            <a:endParaRPr lang="zh-TW" altLang="en-US" sz="3000"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849120"/>
            <a:ext cx="10131425" cy="4906243"/>
          </a:xfrm>
        </p:spPr>
        <p:txBody>
          <a:bodyPr anchor="t">
            <a:normAutofit/>
          </a:bodyPr>
          <a:lstStyle/>
          <a:p>
            <a:r>
              <a:rPr lang="en-US" altLang="zh-TW" dirty="0">
                <a:latin typeface="微軟正黑體" panose="020B0604030504040204" pitchFamily="34" charset="-120"/>
                <a:ea typeface="微軟正黑體" panose="020B0604030504040204" pitchFamily="34" charset="-120"/>
              </a:rPr>
              <a:t>ASP.NET Core On Linux </a:t>
            </a:r>
            <a:r>
              <a:rPr lang="en-US" altLang="zh-TW" dirty="0">
                <a:latin typeface="微軟正黑體" panose="020B0604030504040204" pitchFamily="34" charset="-120"/>
                <a:ea typeface="微軟正黑體" panose="020B0604030504040204" pitchFamily="34" charset="-120"/>
              </a:rPr>
              <a:t>(Ubuntu)</a:t>
            </a:r>
            <a:endParaRPr lang="en-US" altLang="zh-TW" dirty="0">
              <a:latin typeface="微軟正黑體" panose="020B0604030504040204" pitchFamily="34" charset="-120"/>
              <a:ea typeface="微軟正黑體" panose="020B0604030504040204" pitchFamily="34" charset="-120"/>
            </a:endParaRPr>
          </a:p>
          <a:p>
            <a:pPr lvl="1"/>
            <a:r>
              <a:rPr lang="en-US" altLang="zh-TW" dirty="0" smtClean="0">
                <a:latin typeface="微軟正黑體" panose="020B0604030504040204" pitchFamily="34" charset="-120"/>
                <a:ea typeface="微軟正黑體" panose="020B0604030504040204" pitchFamily="34" charset="-120"/>
              </a:rPr>
              <a:t>Use .NET CLI</a:t>
            </a:r>
          </a:p>
          <a:p>
            <a:pPr lvl="2"/>
            <a:r>
              <a:rPr lang="en-US" altLang="zh-TW" dirty="0" smtClean="0">
                <a:latin typeface="微軟正黑體" panose="020B0604030504040204" pitchFamily="34" charset="-120"/>
                <a:ea typeface="微軟正黑體" panose="020B0604030504040204" pitchFamily="34" charset="-120"/>
              </a:rPr>
              <a:t>Run </a:t>
            </a:r>
            <a:r>
              <a:rPr lang="en-US" altLang="zh-TW" dirty="0">
                <a:latin typeface="微軟正黑體" panose="020B0604030504040204" pitchFamily="34" charset="-120"/>
                <a:ea typeface="微軟正黑體" panose="020B0604030504040204" pitchFamily="34" charset="-120"/>
              </a:rPr>
              <a:t>the app</a:t>
            </a:r>
          </a:p>
        </p:txBody>
      </p:sp>
      <p:sp>
        <p:nvSpPr>
          <p:cNvPr id="8" name="矩形 7"/>
          <p:cNvSpPr/>
          <p:nvPr/>
        </p:nvSpPr>
        <p:spPr>
          <a:xfrm>
            <a:off x="6715672" y="3404968"/>
            <a:ext cx="1110518" cy="1971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3"/>
          <a:stretch>
            <a:fillRect/>
          </a:stretch>
        </p:blipFill>
        <p:spPr>
          <a:xfrm>
            <a:off x="7977187" y="1600493"/>
            <a:ext cx="3009900" cy="1495425"/>
          </a:xfrm>
          <a:prstGeom prst="rect">
            <a:avLst/>
          </a:prstGeom>
        </p:spPr>
      </p:pic>
    </p:spTree>
    <p:extLst>
      <p:ext uri="{BB962C8B-B14F-4D97-AF65-F5344CB8AC3E}">
        <p14:creationId xmlns:p14="http://schemas.microsoft.com/office/powerpoint/2010/main" val="34091561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514537"/>
            <a:ext cx="10131425" cy="3649133"/>
          </a:xfrm>
        </p:spPr>
        <p:txBody>
          <a:bodyPr anchor="t">
            <a:normAutofit/>
          </a:bodyPr>
          <a:lstStyle/>
          <a:p>
            <a:r>
              <a:rPr lang="en-US" altLang="zh-TW" dirty="0">
                <a:latin typeface="微軟正黑體" panose="020B0604030504040204" pitchFamily="34" charset="-120"/>
                <a:ea typeface="微軟正黑體" panose="020B0604030504040204" pitchFamily="34" charset="-120"/>
              </a:rPr>
              <a:t>On Linux </a:t>
            </a:r>
            <a:r>
              <a:rPr lang="en-US" altLang="zh-TW" dirty="0">
                <a:latin typeface="微軟正黑體" panose="020B0604030504040204" pitchFamily="34" charset="-120"/>
                <a:ea typeface="微軟正黑體" panose="020B0604030504040204" pitchFamily="34" charset="-120"/>
              </a:rPr>
              <a:t>(Ubuntu) </a:t>
            </a:r>
            <a:r>
              <a:rPr lang="en-US" altLang="zh-TW" dirty="0">
                <a:latin typeface="微軟正黑體" panose="020B0604030504040204" pitchFamily="34" charset="-120"/>
                <a:ea typeface="微軟正黑體" panose="020B0604030504040204" pitchFamily="34" charset="-120"/>
              </a:rPr>
              <a:t>with </a:t>
            </a:r>
            <a:r>
              <a:rPr lang="en-US" altLang="zh-TW" dirty="0" smtClean="0">
                <a:latin typeface="微軟正黑體" panose="020B0604030504040204" pitchFamily="34" charset="-120"/>
                <a:ea typeface="微軟正黑體" panose="020B0604030504040204" pitchFamily="34" charset="-120"/>
              </a:rPr>
              <a:t>Docker</a:t>
            </a:r>
          </a:p>
          <a:p>
            <a:pPr lvl="1"/>
            <a:r>
              <a:rPr lang="en-US" altLang="zh-TW" dirty="0" smtClean="0">
                <a:latin typeface="微軟正黑體" panose="020B0604030504040204" pitchFamily="34" charset="-120"/>
                <a:ea typeface="微軟正黑體" panose="020B0604030504040204" pitchFamily="34" charset="-120"/>
              </a:rPr>
              <a:t>Install Docker for Linux </a:t>
            </a:r>
            <a:r>
              <a:rPr lang="en-US" altLang="zh-TW" dirty="0">
                <a:latin typeface="微軟正黑體" panose="020B0604030504040204" pitchFamily="34" charset="-120"/>
                <a:ea typeface="微軟正黑體" panose="020B0604030504040204" pitchFamily="34" charset="-120"/>
              </a:rPr>
              <a:t>(Ubuntu)</a:t>
            </a:r>
            <a:endParaRPr lang="en-US" altLang="zh-TW" dirty="0" smtClean="0">
              <a:latin typeface="微軟正黑體" panose="020B0604030504040204" pitchFamily="34" charset="-120"/>
              <a:ea typeface="微軟正黑體" panose="020B0604030504040204" pitchFamily="34" charset="-120"/>
            </a:endParaRPr>
          </a:p>
          <a:p>
            <a:pPr lvl="2"/>
            <a:r>
              <a:rPr lang="en-US" altLang="zh-TW" dirty="0">
                <a:latin typeface="微軟正黑體" panose="020B0604030504040204" pitchFamily="34" charset="-120"/>
                <a:ea typeface="微軟正黑體" panose="020B0604030504040204" pitchFamily="34" charset="-120"/>
              </a:rPr>
              <a:t>https://philipzheng.gitbooks.io/docker_practice/content/install/ubuntu.html</a:t>
            </a:r>
          </a:p>
          <a:p>
            <a:pPr lvl="2"/>
            <a:r>
              <a:rPr lang="en-US" altLang="zh-TW" dirty="0">
                <a:latin typeface="微軟正黑體" panose="020B0604030504040204" pitchFamily="34" charset="-120"/>
                <a:ea typeface="微軟正黑體" panose="020B0604030504040204" pitchFamily="34" charset="-120"/>
              </a:rPr>
              <a:t>https://docs.docker.com/engine/installation/linux/ubuntulinux</a:t>
            </a:r>
            <a:r>
              <a:rPr lang="en-US" altLang="zh-TW" dirty="0" smtClean="0">
                <a:latin typeface="微軟正黑體" panose="020B0604030504040204" pitchFamily="34" charset="-120"/>
                <a:ea typeface="微軟正黑體" panose="020B0604030504040204" pitchFamily="34" charset="-120"/>
              </a:rPr>
              <a:t>/</a:t>
            </a:r>
          </a:p>
          <a:p>
            <a:pPr lvl="1"/>
            <a:r>
              <a:rPr lang="en-US" altLang="zh-TW" dirty="0" smtClean="0">
                <a:latin typeface="微軟正黑體" panose="020B0604030504040204" pitchFamily="34" charset="-120"/>
                <a:ea typeface="微軟正黑體" panose="020B0604030504040204" pitchFamily="34" charset="-120"/>
              </a:rPr>
              <a:t>Prerequisites</a:t>
            </a:r>
            <a:endParaRPr lang="en-US" altLang="zh-TW" dirty="0">
              <a:latin typeface="微軟正黑體" panose="020B0604030504040204" pitchFamily="34" charset="-120"/>
              <a:ea typeface="微軟正黑體" panose="020B0604030504040204" pitchFamily="34" charset="-120"/>
            </a:endParaRPr>
          </a:p>
          <a:p>
            <a:pPr lvl="2"/>
            <a:r>
              <a:rPr lang="en-US" altLang="zh-TW" dirty="0" smtClean="0">
                <a:latin typeface="微軟正黑體" panose="020B0604030504040204" pitchFamily="34" charset="-120"/>
                <a:ea typeface="微軟正黑體" panose="020B0604030504040204" pitchFamily="34" charset="-120"/>
              </a:rPr>
              <a:t>Docker </a:t>
            </a:r>
            <a:r>
              <a:rPr lang="en-US" altLang="zh-TW" dirty="0">
                <a:latin typeface="微軟正黑體" panose="020B0604030504040204" pitchFamily="34" charset="-120"/>
                <a:ea typeface="微軟正黑體" panose="020B0604030504040204" pitchFamily="34" charset="-120"/>
              </a:rPr>
              <a:t>requires a 64-bit </a:t>
            </a:r>
            <a:r>
              <a:rPr lang="en-US" altLang="zh-TW" dirty="0" smtClean="0">
                <a:latin typeface="微軟正黑體" panose="020B0604030504040204" pitchFamily="34" charset="-120"/>
                <a:ea typeface="微軟正黑體" panose="020B0604030504040204" pitchFamily="34" charset="-120"/>
              </a:rPr>
              <a:t>OS</a:t>
            </a:r>
          </a:p>
          <a:p>
            <a:pPr lvl="2"/>
            <a:r>
              <a:rPr lang="en-US" altLang="zh-TW" dirty="0" smtClean="0">
                <a:latin typeface="微軟正黑體" panose="020B0604030504040204" pitchFamily="34" charset="-120"/>
                <a:ea typeface="微軟正黑體" panose="020B0604030504040204" pitchFamily="34" charset="-120"/>
              </a:rPr>
              <a:t>version </a:t>
            </a:r>
            <a:r>
              <a:rPr lang="en-US" altLang="zh-TW" dirty="0">
                <a:latin typeface="微軟正黑體" panose="020B0604030504040204" pitchFamily="34" charset="-120"/>
                <a:ea typeface="微軟正黑體" panose="020B0604030504040204" pitchFamily="34" charset="-120"/>
              </a:rPr>
              <a:t>3.10 or higher of the Linux </a:t>
            </a:r>
            <a:r>
              <a:rPr lang="en-US" altLang="zh-TW" dirty="0" smtClean="0">
                <a:latin typeface="微軟正黑體" panose="020B0604030504040204" pitchFamily="34" charset="-120"/>
                <a:ea typeface="微軟正黑體" panose="020B0604030504040204" pitchFamily="34" charset="-120"/>
              </a:rPr>
              <a:t>kernel</a:t>
            </a:r>
            <a:endParaRPr lang="zh-TW" altLang="en-US" dirty="0">
              <a:latin typeface="微軟正黑體" panose="020B0604030504040204" pitchFamily="34" charset="-120"/>
              <a:ea typeface="微軟正黑體" panose="020B0604030504040204" pitchFamily="34" charset="-120"/>
            </a:endParaRPr>
          </a:p>
        </p:txBody>
      </p:sp>
      <p:pic>
        <p:nvPicPr>
          <p:cNvPr id="7" name="圖片 6"/>
          <p:cNvPicPr>
            <a:picLocks noChangeAspect="1"/>
          </p:cNvPicPr>
          <p:nvPr/>
        </p:nvPicPr>
        <p:blipFill>
          <a:blip r:embed="rId2"/>
          <a:stretch>
            <a:fillRect/>
          </a:stretch>
        </p:blipFill>
        <p:spPr>
          <a:xfrm>
            <a:off x="6275294" y="2951666"/>
            <a:ext cx="5916706" cy="3906334"/>
          </a:xfrm>
          <a:prstGeom prst="rect">
            <a:avLst/>
          </a:prstGeom>
        </p:spPr>
      </p:pic>
      <p:sp>
        <p:nvSpPr>
          <p:cNvPr id="8" name="矩形 7"/>
          <p:cNvSpPr/>
          <p:nvPr/>
        </p:nvSpPr>
        <p:spPr>
          <a:xfrm>
            <a:off x="8517575" y="2951666"/>
            <a:ext cx="2482120" cy="1670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582010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.NET Core and ASP.NET </a:t>
            </a:r>
            <a:r>
              <a:rPr lang="en-US" altLang="zh-TW" dirty="0" smtClean="0">
                <a:latin typeface="微軟正黑體" panose="020B0604030504040204" pitchFamily="34" charset="-120"/>
                <a:ea typeface="微軟正黑體" panose="020B0604030504040204" pitchFamily="34" charset="-120"/>
              </a:rPr>
              <a:t>Core</a:t>
            </a:r>
            <a:endParaRPr lang="zh-TW" altLang="en-US" dirty="0">
              <a:latin typeface="微軟正黑體" panose="020B0604030504040204" pitchFamily="34" charset="-120"/>
              <a:ea typeface="微軟正黑體" panose="020B0604030504040204" pitchFamily="34" charset="-120"/>
            </a:endParaRPr>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942" y="1250300"/>
            <a:ext cx="6926010" cy="3283185"/>
          </a:xfrm>
        </p:spPr>
      </p:pic>
      <p:pic>
        <p:nvPicPr>
          <p:cNvPr id="4" name="內容版面配置區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5935" y="2685190"/>
            <a:ext cx="7292064" cy="4079510"/>
          </a:xfrm>
          <a:prstGeom prst="rect">
            <a:avLst/>
          </a:prstGeom>
        </p:spPr>
      </p:pic>
      <p:sp>
        <p:nvSpPr>
          <p:cNvPr id="6" name="文字方塊 5"/>
          <p:cNvSpPr txBox="1"/>
          <p:nvPr/>
        </p:nvSpPr>
        <p:spPr>
          <a:xfrm>
            <a:off x="7109013" y="2292462"/>
            <a:ext cx="4981388" cy="369332"/>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https://www.microsoft.com/net/download</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521844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stretch>
            <a:fillRect/>
          </a:stretch>
        </p:blipFill>
        <p:spPr>
          <a:xfrm>
            <a:off x="2085136" y="5101417"/>
            <a:ext cx="7591425" cy="714375"/>
          </a:xfrm>
          <a:prstGeom prst="rect">
            <a:avLst/>
          </a:prstGeom>
        </p:spPr>
      </p:pic>
      <p:pic>
        <p:nvPicPr>
          <p:cNvPr id="4" name="圖片 3"/>
          <p:cNvPicPr>
            <a:picLocks noChangeAspect="1"/>
          </p:cNvPicPr>
          <p:nvPr/>
        </p:nvPicPr>
        <p:blipFill>
          <a:blip r:embed="rId3"/>
          <a:stretch>
            <a:fillRect/>
          </a:stretch>
        </p:blipFill>
        <p:spPr>
          <a:xfrm>
            <a:off x="2451849" y="2726954"/>
            <a:ext cx="6858000" cy="1924050"/>
          </a:xfrm>
          <a:prstGeom prst="rect">
            <a:avLst/>
          </a:prstGeom>
        </p:spPr>
      </p:pic>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514537"/>
            <a:ext cx="10131425" cy="3649133"/>
          </a:xfrm>
        </p:spPr>
        <p:txBody>
          <a:bodyPr anchor="t"/>
          <a:lstStyle/>
          <a:p>
            <a:r>
              <a:rPr lang="en-US" altLang="zh-TW" dirty="0">
                <a:latin typeface="微軟正黑體" panose="020B0604030504040204" pitchFamily="34" charset="-120"/>
                <a:ea typeface="微軟正黑體" panose="020B0604030504040204" pitchFamily="34" charset="-120"/>
              </a:rPr>
              <a:t>On Linux </a:t>
            </a:r>
            <a:r>
              <a:rPr lang="en-US" altLang="zh-TW" dirty="0">
                <a:latin typeface="微軟正黑體" panose="020B0604030504040204" pitchFamily="34" charset="-120"/>
                <a:ea typeface="微軟正黑體" panose="020B0604030504040204" pitchFamily="34" charset="-120"/>
              </a:rPr>
              <a:t>(Ubuntu) </a:t>
            </a:r>
            <a:r>
              <a:rPr lang="en-US" altLang="zh-TW" dirty="0">
                <a:latin typeface="微軟正黑體" panose="020B0604030504040204" pitchFamily="34" charset="-120"/>
                <a:ea typeface="微軟正黑體" panose="020B0604030504040204" pitchFamily="34" charset="-120"/>
              </a:rPr>
              <a:t>with </a:t>
            </a:r>
            <a:r>
              <a:rPr lang="en-US" altLang="zh-TW" dirty="0" smtClean="0">
                <a:latin typeface="微軟正黑體" panose="020B0604030504040204" pitchFamily="34" charset="-120"/>
                <a:ea typeface="微軟正黑體" panose="020B0604030504040204" pitchFamily="34" charset="-120"/>
              </a:rPr>
              <a:t>Docker</a:t>
            </a:r>
          </a:p>
          <a:p>
            <a:pPr lvl="1"/>
            <a:r>
              <a:rPr lang="zh-TW" altLang="en-US" dirty="0">
                <a:latin typeface="微軟正黑體" panose="020B0604030504040204" pitchFamily="34" charset="-120"/>
                <a:ea typeface="微軟正黑體" panose="020B0604030504040204" pitchFamily="34" charset="-120"/>
              </a:rPr>
              <a:t>取得官方的 </a:t>
            </a:r>
            <a:r>
              <a:rPr lang="en-US" altLang="zh-TW" dirty="0">
                <a:latin typeface="微軟正黑體" panose="020B0604030504040204" pitchFamily="34" charset="-120"/>
                <a:ea typeface="微軟正黑體" panose="020B0604030504040204" pitchFamily="34" charset="-120"/>
              </a:rPr>
              <a:t>.NET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Core </a:t>
            </a:r>
            <a:r>
              <a:rPr lang="en-US" altLang="zh-TW" dirty="0" smtClean="0">
                <a:latin typeface="微軟正黑體" panose="020B0604030504040204" pitchFamily="34" charset="-120"/>
                <a:ea typeface="微軟正黑體" panose="020B0604030504040204" pitchFamily="34" charset="-120"/>
              </a:rPr>
              <a:t>Image</a:t>
            </a:r>
            <a:endParaRPr lang="en-US" altLang="zh-TW" dirty="0">
              <a:latin typeface="微軟正黑體" panose="020B0604030504040204" pitchFamily="34" charset="-120"/>
              <a:ea typeface="微軟正黑體" panose="020B0604030504040204" pitchFamily="34" charset="-120"/>
            </a:endParaRPr>
          </a:p>
          <a:p>
            <a:pPr lvl="2"/>
            <a:r>
              <a:rPr lang="en-US" altLang="zh-TW" dirty="0" err="1">
                <a:latin typeface="微軟正黑體" panose="020B0604030504040204" pitchFamily="34" charset="-120"/>
                <a:ea typeface="微軟正黑體" panose="020B0604030504040204" pitchFamily="34" charset="-120"/>
              </a:rPr>
              <a:t>docker</a:t>
            </a:r>
            <a:r>
              <a:rPr lang="en-US" altLang="zh-TW" dirty="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pull </a:t>
            </a:r>
            <a:r>
              <a:rPr lang="en-US" altLang="zh-TW" dirty="0" err="1" smtClean="0">
                <a:latin typeface="微軟正黑體" panose="020B0604030504040204" pitchFamily="34" charset="-120"/>
                <a:ea typeface="微軟正黑體" panose="020B0604030504040204" pitchFamily="34" charset="-120"/>
              </a:rPr>
              <a:t>microsoft</a:t>
            </a:r>
            <a:r>
              <a:rPr lang="en-US" altLang="zh-TW" dirty="0" smtClean="0">
                <a:latin typeface="微軟正黑體" panose="020B0604030504040204" pitchFamily="34" charset="-120"/>
                <a:ea typeface="微軟正黑體" panose="020B0604030504040204" pitchFamily="34" charset="-120"/>
              </a:rPr>
              <a:t>/</a:t>
            </a:r>
            <a:r>
              <a:rPr lang="en-US" altLang="zh-TW" dirty="0" err="1" smtClean="0">
                <a:latin typeface="微軟正黑體" panose="020B0604030504040204" pitchFamily="34" charset="-120"/>
                <a:ea typeface="微軟正黑體" panose="020B0604030504040204" pitchFamily="34" charset="-120"/>
              </a:rPr>
              <a:t>dotnet:latest</a:t>
            </a:r>
            <a:endParaRPr lang="en-US" altLang="zh-TW" dirty="0" smtClean="0">
              <a:latin typeface="微軟正黑體" panose="020B0604030504040204" pitchFamily="34" charset="-120"/>
              <a:ea typeface="微軟正黑體" panose="020B0604030504040204" pitchFamily="34" charset="-120"/>
            </a:endParaRPr>
          </a:p>
          <a:p>
            <a:pPr lvl="2"/>
            <a:endParaRPr lang="en-US" altLang="zh-TW" dirty="0" smtClean="0">
              <a:latin typeface="微軟正黑體" panose="020B0604030504040204" pitchFamily="34" charset="-120"/>
              <a:ea typeface="微軟正黑體" panose="020B0604030504040204" pitchFamily="34" charset="-120"/>
            </a:endParaRPr>
          </a:p>
        </p:txBody>
      </p:sp>
      <p:sp>
        <p:nvSpPr>
          <p:cNvPr id="7" name="矩形 6"/>
          <p:cNvSpPr/>
          <p:nvPr/>
        </p:nvSpPr>
        <p:spPr>
          <a:xfrm>
            <a:off x="5102020" y="2719862"/>
            <a:ext cx="2903459" cy="2599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8" name="矩形 7"/>
          <p:cNvSpPr/>
          <p:nvPr/>
        </p:nvSpPr>
        <p:spPr>
          <a:xfrm>
            <a:off x="4704775" y="5069602"/>
            <a:ext cx="1639436" cy="222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132012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514537"/>
            <a:ext cx="10131425" cy="3649133"/>
          </a:xfrm>
        </p:spPr>
        <p:txBody>
          <a:bodyPr anchor="t"/>
          <a:lstStyle/>
          <a:p>
            <a:r>
              <a:rPr lang="en-US" altLang="zh-TW" dirty="0">
                <a:latin typeface="微軟正黑體" panose="020B0604030504040204" pitchFamily="34" charset="-120"/>
                <a:ea typeface="微軟正黑體" panose="020B0604030504040204" pitchFamily="34" charset="-120"/>
              </a:rPr>
              <a:t>On Linux </a:t>
            </a:r>
            <a:r>
              <a:rPr lang="en-US" altLang="zh-TW" dirty="0">
                <a:latin typeface="微軟正黑體" panose="020B0604030504040204" pitchFamily="34" charset="-120"/>
                <a:ea typeface="微軟正黑體" panose="020B0604030504040204" pitchFamily="34" charset="-120"/>
              </a:rPr>
              <a:t>(Ubuntu) </a:t>
            </a:r>
            <a:r>
              <a:rPr lang="en-US" altLang="zh-TW" dirty="0">
                <a:latin typeface="微軟正黑體" panose="020B0604030504040204" pitchFamily="34" charset="-120"/>
                <a:ea typeface="微軟正黑體" panose="020B0604030504040204" pitchFamily="34" charset="-120"/>
              </a:rPr>
              <a:t>with </a:t>
            </a:r>
            <a:r>
              <a:rPr lang="en-US" altLang="zh-TW" dirty="0" smtClean="0">
                <a:latin typeface="微軟正黑體" panose="020B0604030504040204" pitchFamily="34" charset="-120"/>
                <a:ea typeface="微軟正黑體" panose="020B0604030504040204" pitchFamily="34" charset="-120"/>
              </a:rPr>
              <a:t>Docker</a:t>
            </a:r>
          </a:p>
          <a:p>
            <a:pPr lvl="1"/>
            <a:r>
              <a:rPr lang="zh-TW" altLang="en-US" dirty="0">
                <a:latin typeface="微軟正黑體" panose="020B0604030504040204" pitchFamily="34" charset="-120"/>
                <a:ea typeface="微軟正黑體" panose="020B0604030504040204" pitchFamily="34" charset="-120"/>
              </a:rPr>
              <a:t>將 </a:t>
            </a:r>
            <a:r>
              <a:rPr lang="en-US" altLang="zh-TW" dirty="0">
                <a:latin typeface="微軟正黑體" panose="020B0604030504040204" pitchFamily="34" charset="-120"/>
                <a:ea typeface="微軟正黑體" panose="020B0604030504040204" pitchFamily="34" charset="-120"/>
              </a:rPr>
              <a:t>ASP.NET Core </a:t>
            </a:r>
            <a:r>
              <a:rPr lang="zh-TW" altLang="en-US" dirty="0">
                <a:latin typeface="微軟正黑體" panose="020B0604030504040204" pitchFamily="34" charset="-120"/>
                <a:ea typeface="微軟正黑體" panose="020B0604030504040204" pitchFamily="34" charset="-120"/>
              </a:rPr>
              <a:t>程式打包</a:t>
            </a:r>
          </a:p>
          <a:p>
            <a:pPr lvl="2"/>
            <a:r>
              <a:rPr lang="en-US" altLang="zh-TW" dirty="0" err="1">
                <a:latin typeface="微軟正黑體" panose="020B0604030504040204" pitchFamily="34" charset="-120"/>
                <a:ea typeface="微軟正黑體" panose="020B0604030504040204" pitchFamily="34" charset="-120"/>
              </a:rPr>
              <a:t>dotnet</a:t>
            </a:r>
            <a:r>
              <a:rPr lang="en-US" altLang="zh-TW" dirty="0">
                <a:latin typeface="微軟正黑體" panose="020B0604030504040204" pitchFamily="34" charset="-120"/>
                <a:ea typeface="微軟正黑體" panose="020B0604030504040204" pitchFamily="34" charset="-120"/>
              </a:rPr>
              <a:t> publish</a:t>
            </a:r>
          </a:p>
          <a:p>
            <a:pPr lvl="2"/>
            <a:endParaRPr lang="en-US" altLang="zh-TW" dirty="0">
              <a:latin typeface="微軟正黑體" panose="020B0604030504040204" pitchFamily="34" charset="-120"/>
              <a:ea typeface="微軟正黑體" panose="020B0604030504040204" pitchFamily="34" charset="-120"/>
            </a:endParaRPr>
          </a:p>
          <a:p>
            <a:pPr lvl="2"/>
            <a:endParaRPr lang="en-US" altLang="zh-TW" dirty="0">
              <a:latin typeface="微軟正黑體" panose="020B0604030504040204" pitchFamily="34" charset="-120"/>
              <a:ea typeface="微軟正黑體" panose="020B0604030504040204" pitchFamily="34" charset="-120"/>
            </a:endParaRPr>
          </a:p>
          <a:p>
            <a:pPr lvl="2"/>
            <a:endParaRPr lang="en-US" altLang="zh-TW" dirty="0">
              <a:latin typeface="微軟正黑體" panose="020B0604030504040204" pitchFamily="34" charset="-120"/>
              <a:ea typeface="微軟正黑體" panose="020B0604030504040204" pitchFamily="34" charset="-120"/>
            </a:endParaRPr>
          </a:p>
          <a:p>
            <a:pPr lvl="2"/>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執行打包後的程式，確定運作正常</a:t>
            </a:r>
            <a:endParaRPr lang="en-US" altLang="zh-TW" dirty="0">
              <a:latin typeface="微軟正黑體" panose="020B0604030504040204" pitchFamily="34" charset="-120"/>
              <a:ea typeface="微軟正黑體" panose="020B0604030504040204" pitchFamily="34" charset="-120"/>
            </a:endParaRPr>
          </a:p>
          <a:p>
            <a:pPr lvl="2"/>
            <a:r>
              <a:rPr lang="en-US" altLang="zh-TW" dirty="0" err="1">
                <a:latin typeface="微軟正黑體" panose="020B0604030504040204" pitchFamily="34" charset="-120"/>
                <a:ea typeface="微軟正黑體" panose="020B0604030504040204" pitchFamily="34" charset="-120"/>
              </a:rPr>
              <a:t>dotnet</a:t>
            </a:r>
            <a:r>
              <a:rPr lang="en-US" altLang="zh-TW" dirty="0">
                <a:latin typeface="微軟正黑體" panose="020B0604030504040204" pitchFamily="34" charset="-120"/>
                <a:ea typeface="微軟正黑體" panose="020B0604030504040204" pitchFamily="34" charset="-120"/>
              </a:rPr>
              <a:t> run bin\Debug\netcoreapp1.0\publish\ASPNETCore-GetStarted-master.dll</a:t>
            </a:r>
            <a:endParaRPr lang="en-US" altLang="zh-TW" dirty="0" smtClean="0">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a:stretch>
            <a:fillRect/>
          </a:stretch>
        </p:blipFill>
        <p:spPr>
          <a:xfrm>
            <a:off x="1352550" y="2654952"/>
            <a:ext cx="9486900" cy="866775"/>
          </a:xfrm>
          <a:prstGeom prst="rect">
            <a:avLst/>
          </a:prstGeom>
        </p:spPr>
      </p:pic>
      <p:pic>
        <p:nvPicPr>
          <p:cNvPr id="8" name="圖片 7"/>
          <p:cNvPicPr>
            <a:picLocks noChangeAspect="1"/>
          </p:cNvPicPr>
          <p:nvPr/>
        </p:nvPicPr>
        <p:blipFill>
          <a:blip r:embed="rId3"/>
          <a:stretch>
            <a:fillRect/>
          </a:stretch>
        </p:blipFill>
        <p:spPr>
          <a:xfrm>
            <a:off x="1262062" y="4724122"/>
            <a:ext cx="9667875" cy="1228725"/>
          </a:xfrm>
          <a:prstGeom prst="rect">
            <a:avLst/>
          </a:prstGeom>
        </p:spPr>
      </p:pic>
      <p:pic>
        <p:nvPicPr>
          <p:cNvPr id="9" name="圖片 8"/>
          <p:cNvPicPr>
            <a:picLocks noChangeAspect="1"/>
          </p:cNvPicPr>
          <p:nvPr/>
        </p:nvPicPr>
        <p:blipFill>
          <a:blip r:embed="rId4"/>
          <a:stretch>
            <a:fillRect/>
          </a:stretch>
        </p:blipFill>
        <p:spPr>
          <a:xfrm>
            <a:off x="7638490" y="5316132"/>
            <a:ext cx="2724150" cy="1504950"/>
          </a:xfrm>
          <a:prstGeom prst="rect">
            <a:avLst/>
          </a:prstGeom>
        </p:spPr>
      </p:pic>
    </p:spTree>
    <p:extLst>
      <p:ext uri="{BB962C8B-B14F-4D97-AF65-F5344CB8AC3E}">
        <p14:creationId xmlns:p14="http://schemas.microsoft.com/office/powerpoint/2010/main" val="10630166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514537"/>
            <a:ext cx="10131425" cy="5173134"/>
          </a:xfrm>
        </p:spPr>
        <p:txBody>
          <a:bodyPr anchor="t">
            <a:normAutofit lnSpcReduction="10000"/>
          </a:bodyPr>
          <a:lstStyle/>
          <a:p>
            <a:r>
              <a:rPr lang="en-US" altLang="zh-TW" dirty="0">
                <a:latin typeface="微軟正黑體" panose="020B0604030504040204" pitchFamily="34" charset="-120"/>
                <a:ea typeface="微軟正黑體" panose="020B0604030504040204" pitchFamily="34" charset="-120"/>
              </a:rPr>
              <a:t>On Linux </a:t>
            </a:r>
            <a:r>
              <a:rPr lang="en-US" altLang="zh-TW" dirty="0">
                <a:latin typeface="微軟正黑體" panose="020B0604030504040204" pitchFamily="34" charset="-120"/>
                <a:ea typeface="微軟正黑體" panose="020B0604030504040204" pitchFamily="34" charset="-120"/>
              </a:rPr>
              <a:t>(Ubuntu) </a:t>
            </a:r>
            <a:r>
              <a:rPr lang="en-US" altLang="zh-TW" dirty="0">
                <a:latin typeface="微軟正黑體" panose="020B0604030504040204" pitchFamily="34" charset="-120"/>
                <a:ea typeface="微軟正黑體" panose="020B0604030504040204" pitchFamily="34" charset="-120"/>
              </a:rPr>
              <a:t>with </a:t>
            </a:r>
            <a:r>
              <a:rPr lang="en-US" altLang="zh-TW" dirty="0" smtClean="0">
                <a:latin typeface="微軟正黑體" panose="020B0604030504040204" pitchFamily="34" charset="-120"/>
                <a:ea typeface="微軟正黑體" panose="020B0604030504040204" pitchFamily="34" charset="-120"/>
              </a:rPr>
              <a:t>Docker</a:t>
            </a:r>
          </a:p>
          <a:p>
            <a:pPr lvl="1"/>
            <a:r>
              <a:rPr lang="zh-TW" altLang="en-US" dirty="0">
                <a:latin typeface="微軟正黑體" panose="020B0604030504040204" pitchFamily="34" charset="-120"/>
                <a:ea typeface="微軟正黑體" panose="020B0604030504040204" pitchFamily="34" charset="-120"/>
              </a:rPr>
              <a:t>在專案目錄中建立 </a:t>
            </a:r>
            <a:r>
              <a:rPr lang="en-US" altLang="zh-TW" dirty="0" err="1">
                <a:latin typeface="微軟正黑體" panose="020B0604030504040204" pitchFamily="34" charset="-120"/>
                <a:ea typeface="微軟正黑體" panose="020B0604030504040204" pitchFamily="34" charset="-120"/>
              </a:rPr>
              <a:t>Dockerfile</a:t>
            </a:r>
            <a:endParaRPr lang="en-US" altLang="zh-TW" dirty="0">
              <a:latin typeface="微軟正黑體" panose="020B0604030504040204" pitchFamily="34" charset="-120"/>
              <a:ea typeface="微軟正黑體" panose="020B0604030504040204" pitchFamily="34" charset="-120"/>
            </a:endParaRPr>
          </a:p>
          <a:p>
            <a:pPr marL="457200" lvl="1" indent="0">
              <a:buNone/>
            </a:pPr>
            <a:r>
              <a:rPr lang="en-US" altLang="zh-TW" dirty="0">
                <a:latin typeface="微軟正黑體" panose="020B0604030504040204" pitchFamily="34" charset="-120"/>
                <a:ea typeface="微軟正黑體" panose="020B0604030504040204" pitchFamily="34" charset="-120"/>
              </a:rPr>
              <a:t>FROM </a:t>
            </a:r>
            <a:r>
              <a:rPr lang="en-US" altLang="zh-TW" dirty="0" err="1">
                <a:latin typeface="微軟正黑體" panose="020B0604030504040204" pitchFamily="34" charset="-120"/>
                <a:ea typeface="微軟正黑體" panose="020B0604030504040204" pitchFamily="34" charset="-120"/>
              </a:rPr>
              <a:t>microsoft</a:t>
            </a:r>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dotnet:latest</a:t>
            </a:r>
            <a:endParaRPr lang="en-US" altLang="zh-TW" dirty="0">
              <a:latin typeface="微軟正黑體" panose="020B0604030504040204" pitchFamily="34" charset="-120"/>
              <a:ea typeface="微軟正黑體" panose="020B0604030504040204" pitchFamily="34" charset="-120"/>
            </a:endParaRPr>
          </a:p>
          <a:p>
            <a:pPr marL="457200" lvl="1" indent="0">
              <a:buNone/>
            </a:pPr>
            <a:r>
              <a:rPr lang="en-US" altLang="zh-TW" dirty="0">
                <a:latin typeface="微軟正黑體" panose="020B0604030504040204" pitchFamily="34" charset="-120"/>
                <a:ea typeface="微軟正黑體" panose="020B0604030504040204" pitchFamily="34" charset="-120"/>
              </a:rPr>
              <a:t>COPY bin/Debug/netcoreapp1.0/publish /root</a:t>
            </a:r>
          </a:p>
          <a:p>
            <a:pPr marL="457200" lvl="1" indent="0">
              <a:buNone/>
            </a:pPr>
            <a:r>
              <a:rPr lang="en-US" altLang="zh-TW" dirty="0">
                <a:latin typeface="微軟正黑體" panose="020B0604030504040204" pitchFamily="34" charset="-120"/>
                <a:ea typeface="微軟正黑體" panose="020B0604030504040204" pitchFamily="34" charset="-120"/>
              </a:rPr>
              <a:t>WORKDIR /root</a:t>
            </a:r>
          </a:p>
          <a:p>
            <a:pPr marL="457200" lvl="1" indent="0">
              <a:buNone/>
            </a:pPr>
            <a:r>
              <a:rPr lang="en-US" altLang="zh-TW" dirty="0">
                <a:latin typeface="微軟正黑體" panose="020B0604030504040204" pitchFamily="34" charset="-120"/>
                <a:ea typeface="微軟正黑體" panose="020B0604030504040204" pitchFamily="34" charset="-120"/>
              </a:rPr>
              <a:t>EXPOSE 5000/</a:t>
            </a:r>
            <a:r>
              <a:rPr lang="en-US" altLang="zh-TW" dirty="0" err="1">
                <a:latin typeface="微軟正黑體" panose="020B0604030504040204" pitchFamily="34" charset="-120"/>
                <a:ea typeface="微軟正黑體" panose="020B0604030504040204" pitchFamily="34" charset="-120"/>
              </a:rPr>
              <a:t>tcp</a:t>
            </a:r>
            <a:endParaRPr lang="en-US" altLang="zh-TW" dirty="0">
              <a:latin typeface="微軟正黑體" panose="020B0604030504040204" pitchFamily="34" charset="-120"/>
              <a:ea typeface="微軟正黑體" panose="020B0604030504040204" pitchFamily="34" charset="-120"/>
            </a:endParaRPr>
          </a:p>
          <a:p>
            <a:pPr marL="457200" lvl="1" indent="0">
              <a:buNone/>
            </a:pPr>
            <a:r>
              <a:rPr lang="en-US" altLang="zh-TW" dirty="0">
                <a:latin typeface="微軟正黑體" panose="020B0604030504040204" pitchFamily="34" charset="-120"/>
                <a:ea typeface="微軟正黑體" panose="020B0604030504040204" pitchFamily="34" charset="-120"/>
              </a:rPr>
              <a:t>ENV ASPNETCORE_URLS http://*:5000</a:t>
            </a:r>
          </a:p>
          <a:p>
            <a:pPr marL="457200" lvl="1" indent="0">
              <a:buNone/>
            </a:pPr>
            <a:r>
              <a:rPr lang="en-US" altLang="zh-TW" dirty="0">
                <a:latin typeface="微軟正黑體" panose="020B0604030504040204" pitchFamily="34" charset="-120"/>
                <a:ea typeface="微軟正黑體" panose="020B0604030504040204" pitchFamily="34" charset="-120"/>
              </a:rPr>
              <a:t>ENTRYPOINT </a:t>
            </a:r>
            <a:r>
              <a:rPr lang="en-US" altLang="zh-TW" dirty="0" err="1">
                <a:latin typeface="微軟正黑體" panose="020B0604030504040204" pitchFamily="34" charset="-120"/>
                <a:ea typeface="微軟正黑體" panose="020B0604030504040204" pitchFamily="34" charset="-120"/>
              </a:rPr>
              <a:t>dotnet</a:t>
            </a:r>
            <a:r>
              <a:rPr lang="en-US" altLang="zh-TW" dirty="0">
                <a:latin typeface="微軟正黑體" panose="020B0604030504040204" pitchFamily="34" charset="-120"/>
                <a:ea typeface="微軟正黑體" panose="020B0604030504040204" pitchFamily="34" charset="-120"/>
              </a:rPr>
              <a:t> /root/ASPNETCore-GetStarted-master.dll</a:t>
            </a:r>
          </a:p>
          <a:p>
            <a:pPr lvl="2"/>
            <a:r>
              <a:rPr lang="en-US" altLang="zh-TW" b="1" dirty="0">
                <a:latin typeface="微軟正黑體" panose="020B0604030504040204" pitchFamily="34" charset="-120"/>
                <a:ea typeface="微軟正黑體" panose="020B0604030504040204" pitchFamily="34" charset="-120"/>
              </a:rPr>
              <a:t>FROM</a:t>
            </a:r>
            <a:r>
              <a:rPr lang="en-US" altLang="zh-TW" dirty="0">
                <a:latin typeface="微軟正黑體" panose="020B0604030504040204" pitchFamily="34" charset="-120"/>
                <a:ea typeface="微軟正黑體" panose="020B0604030504040204" pitchFamily="34" charset="-120"/>
              </a:rPr>
              <a:t> tells Docker that you want to base your image on the existing image called</a:t>
            </a:r>
          </a:p>
          <a:p>
            <a:pPr lvl="2"/>
            <a:r>
              <a:rPr lang="zh-TW" altLang="zh-TW" b="1" dirty="0">
                <a:latin typeface="微軟正黑體" panose="020B0604030504040204" pitchFamily="34" charset="-120"/>
                <a:ea typeface="微軟正黑體" panose="020B0604030504040204" pitchFamily="34" charset="-120"/>
              </a:rPr>
              <a:t>COPY</a:t>
            </a:r>
            <a:r>
              <a:rPr lang="zh-TW" altLang="zh-TW" dirty="0">
                <a:latin typeface="微軟正黑體" panose="020B0604030504040204" pitchFamily="34" charset="-120"/>
                <a:ea typeface="微軟正黑體" panose="020B0604030504040204" pitchFamily="34" charset="-120"/>
              </a:rPr>
              <a:t> and </a:t>
            </a:r>
            <a:r>
              <a:rPr lang="zh-TW" altLang="zh-TW" b="1" dirty="0">
                <a:latin typeface="微軟正黑體" panose="020B0604030504040204" pitchFamily="34" charset="-120"/>
                <a:ea typeface="微軟正黑體" panose="020B0604030504040204" pitchFamily="34" charset="-120"/>
              </a:rPr>
              <a:t>WORKDIR</a:t>
            </a:r>
            <a:r>
              <a:rPr lang="zh-TW" altLang="zh-TW" dirty="0">
                <a:latin typeface="微軟正黑體" panose="020B0604030504040204" pitchFamily="34" charset="-120"/>
                <a:ea typeface="微軟正黑體" panose="020B0604030504040204" pitchFamily="34" charset="-120"/>
              </a:rPr>
              <a:t> copy the current directory’s contents into a new directory inside the container called</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and set that to the </a:t>
            </a:r>
            <a:r>
              <a:rPr lang="en-US" altLang="zh-TW" dirty="0" err="1">
                <a:latin typeface="微軟正黑體" panose="020B0604030504040204" pitchFamily="34" charset="-120"/>
                <a:ea typeface="微軟正黑體" panose="020B0604030504040204" pitchFamily="34" charset="-120"/>
              </a:rPr>
              <a:t>the</a:t>
            </a:r>
            <a:r>
              <a:rPr lang="en-US" altLang="zh-TW" dirty="0">
                <a:latin typeface="微軟正黑體" panose="020B0604030504040204" pitchFamily="34" charset="-120"/>
                <a:ea typeface="微軟正黑體" panose="020B0604030504040204" pitchFamily="34" charset="-120"/>
              </a:rPr>
              <a:t> working directory for the subsequent instructions</a:t>
            </a:r>
          </a:p>
          <a:p>
            <a:pPr lvl="2"/>
            <a:r>
              <a:rPr lang="en-US" altLang="zh-TW" b="1" dirty="0">
                <a:latin typeface="微軟正黑體" panose="020B0604030504040204" pitchFamily="34" charset="-120"/>
                <a:ea typeface="微軟正黑體" panose="020B0604030504040204" pitchFamily="34" charset="-120"/>
              </a:rPr>
              <a:t>EXPOSE</a:t>
            </a:r>
            <a:r>
              <a:rPr lang="en-US" altLang="zh-TW" dirty="0">
                <a:latin typeface="微軟正黑體" panose="020B0604030504040204" pitchFamily="34" charset="-120"/>
                <a:ea typeface="微軟正黑體" panose="020B0604030504040204" pitchFamily="34" charset="-120"/>
              </a:rPr>
              <a:t> tells Docker to expose port 5000 (the default port for ASP.NET) on the container</a:t>
            </a:r>
          </a:p>
          <a:p>
            <a:pPr lvl="2"/>
            <a:r>
              <a:rPr lang="en-US" altLang="zh-TW" b="1" dirty="0">
                <a:latin typeface="微軟正黑體" panose="020B0604030504040204" pitchFamily="34" charset="-120"/>
                <a:ea typeface="微軟正黑體" panose="020B0604030504040204" pitchFamily="34" charset="-120"/>
              </a:rPr>
              <a:t>ENV</a:t>
            </a:r>
            <a:r>
              <a:rPr lang="en-US" altLang="zh-TW" dirty="0">
                <a:latin typeface="微軟正黑體" panose="020B0604030504040204" pitchFamily="34" charset="-120"/>
                <a:ea typeface="微軟正黑體" panose="020B0604030504040204" pitchFamily="34" charset="-120"/>
              </a:rPr>
              <a:t> sets the environment variable </a:t>
            </a:r>
            <a:r>
              <a:rPr lang="en-US" altLang="zh-TW" b="1" dirty="0">
                <a:latin typeface="微軟正黑體" panose="020B0604030504040204" pitchFamily="34" charset="-120"/>
                <a:ea typeface="微軟正黑體" panose="020B0604030504040204" pitchFamily="34" charset="-120"/>
              </a:rPr>
              <a:t>ASPNETCORE_URLS</a:t>
            </a:r>
            <a:r>
              <a:rPr lang="en-US" altLang="zh-TW" dirty="0">
                <a:latin typeface="微軟正黑體" panose="020B0604030504040204" pitchFamily="34" charset="-120"/>
                <a:ea typeface="微軟正黑體" panose="020B0604030504040204" pitchFamily="34" charset="-120"/>
              </a:rPr>
              <a:t> in the container. This will ensure that ASP.NET Core binds to the correct port and address</a:t>
            </a:r>
          </a:p>
          <a:p>
            <a:pPr lvl="2"/>
            <a:r>
              <a:rPr lang="en-US" altLang="zh-TW" b="1" dirty="0">
                <a:latin typeface="微軟正黑體" panose="020B0604030504040204" pitchFamily="34" charset="-120"/>
                <a:ea typeface="微軟正黑體" panose="020B0604030504040204" pitchFamily="34" charset="-120"/>
              </a:rPr>
              <a:t>ENTRYPOINT</a:t>
            </a:r>
            <a:r>
              <a:rPr lang="en-US" altLang="zh-TW" dirty="0">
                <a:latin typeface="微軟正黑體" panose="020B0604030504040204" pitchFamily="34" charset="-120"/>
                <a:ea typeface="微軟正黑體" panose="020B0604030504040204" pitchFamily="34" charset="-120"/>
              </a:rPr>
              <a:t> specifies the command to execute when the container starts up. In this case, it’s </a:t>
            </a:r>
            <a:r>
              <a:rPr lang="en-US" altLang="zh-TW" dirty="0" err="1">
                <a:latin typeface="微軟正黑體" panose="020B0604030504040204" pitchFamily="34" charset="-120"/>
                <a:ea typeface="微軟正黑體" panose="020B0604030504040204" pitchFamily="34" charset="-120"/>
              </a:rPr>
              <a:t>dotnet</a:t>
            </a:r>
            <a:r>
              <a:rPr lang="en-US" altLang="zh-TW" dirty="0">
                <a:latin typeface="微軟正黑體" panose="020B0604030504040204" pitchFamily="34" charset="-120"/>
                <a:ea typeface="微軟正黑體" panose="020B0604030504040204" pitchFamily="34" charset="-120"/>
              </a:rPr>
              <a:t> run</a:t>
            </a:r>
            <a:endParaRPr lang="en-US" altLang="zh-TW" dirty="0" smtClean="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2"/>
          <a:stretch>
            <a:fillRect/>
          </a:stretch>
        </p:blipFill>
        <p:spPr>
          <a:xfrm>
            <a:off x="8734550" y="1187263"/>
            <a:ext cx="3337826" cy="3079937"/>
          </a:xfrm>
          <a:prstGeom prst="rect">
            <a:avLst/>
          </a:prstGeom>
        </p:spPr>
      </p:pic>
    </p:spTree>
    <p:extLst>
      <p:ext uri="{BB962C8B-B14F-4D97-AF65-F5344CB8AC3E}">
        <p14:creationId xmlns:p14="http://schemas.microsoft.com/office/powerpoint/2010/main" val="24852257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514537"/>
            <a:ext cx="10131425" cy="5173134"/>
          </a:xfrm>
        </p:spPr>
        <p:txBody>
          <a:bodyPr anchor="t">
            <a:normAutofit/>
          </a:bodyPr>
          <a:lstStyle/>
          <a:p>
            <a:r>
              <a:rPr lang="en-US" altLang="zh-TW" dirty="0">
                <a:latin typeface="微軟正黑體" panose="020B0604030504040204" pitchFamily="34" charset="-120"/>
                <a:ea typeface="微軟正黑體" panose="020B0604030504040204" pitchFamily="34" charset="-120"/>
              </a:rPr>
              <a:t>On Linux </a:t>
            </a:r>
            <a:r>
              <a:rPr lang="en-US" altLang="zh-TW" dirty="0">
                <a:latin typeface="微軟正黑體" panose="020B0604030504040204" pitchFamily="34" charset="-120"/>
                <a:ea typeface="微軟正黑體" panose="020B0604030504040204" pitchFamily="34" charset="-120"/>
              </a:rPr>
              <a:t>(Ubuntu) </a:t>
            </a:r>
            <a:r>
              <a:rPr lang="en-US" altLang="zh-TW" dirty="0">
                <a:latin typeface="微軟正黑體" panose="020B0604030504040204" pitchFamily="34" charset="-120"/>
                <a:ea typeface="微軟正黑體" panose="020B0604030504040204" pitchFamily="34" charset="-120"/>
              </a:rPr>
              <a:t>with </a:t>
            </a:r>
            <a:r>
              <a:rPr lang="en-US" altLang="zh-TW" dirty="0" smtClean="0">
                <a:latin typeface="微軟正黑體" panose="020B0604030504040204" pitchFamily="34" charset="-120"/>
                <a:ea typeface="微軟正黑體" panose="020B0604030504040204" pitchFamily="34" charset="-120"/>
              </a:rPr>
              <a:t>Docker</a:t>
            </a:r>
          </a:p>
          <a:p>
            <a:pPr lvl="1"/>
            <a:r>
              <a:rPr lang="zh-TW" altLang="en-US" dirty="0">
                <a:latin typeface="微軟正黑體" panose="020B0604030504040204" pitchFamily="34" charset="-120"/>
                <a:ea typeface="微軟正黑體" panose="020B0604030504040204" pitchFamily="34" charset="-120"/>
              </a:rPr>
              <a:t>建置 </a:t>
            </a:r>
            <a:r>
              <a:rPr lang="en-US" altLang="zh-TW" dirty="0">
                <a:latin typeface="微軟正黑體" panose="020B0604030504040204" pitchFamily="34" charset="-120"/>
                <a:ea typeface="微軟正黑體" panose="020B0604030504040204" pitchFamily="34" charset="-120"/>
              </a:rPr>
              <a:t>Docker Image</a:t>
            </a:r>
          </a:p>
          <a:p>
            <a:pPr lvl="2"/>
            <a:r>
              <a:rPr lang="en-US" altLang="zh-TW" dirty="0" err="1">
                <a:latin typeface="微軟正黑體" panose="020B0604030504040204" pitchFamily="34" charset="-120"/>
                <a:ea typeface="微軟正黑體" panose="020B0604030504040204" pitchFamily="34" charset="-120"/>
              </a:rPr>
              <a:t>docker</a:t>
            </a:r>
            <a:r>
              <a:rPr lang="en-US" altLang="zh-TW" dirty="0">
                <a:latin typeface="微軟正黑體" panose="020B0604030504040204" pitchFamily="34" charset="-120"/>
                <a:ea typeface="微軟正黑體" panose="020B0604030504040204" pitchFamily="34" charset="-120"/>
              </a:rPr>
              <a:t> build -t </a:t>
            </a:r>
            <a:r>
              <a:rPr lang="en-US" altLang="zh-TW" dirty="0" err="1">
                <a:latin typeface="微軟正黑體" panose="020B0604030504040204" pitchFamily="34" charset="-120"/>
                <a:ea typeface="微軟正黑體" panose="020B0604030504040204" pitchFamily="34" charset="-120"/>
              </a:rPr>
              <a:t>mytestweb</a:t>
            </a:r>
            <a:r>
              <a:rPr lang="en-US" altLang="zh-TW" dirty="0">
                <a:latin typeface="微軟正黑體" panose="020B0604030504040204" pitchFamily="34" charset="-120"/>
                <a:ea typeface="微軟正黑體" panose="020B0604030504040204" pitchFamily="34" charset="-120"/>
              </a:rPr>
              <a:t> .</a:t>
            </a:r>
            <a:endParaRPr lang="en-US" altLang="zh-TW" dirty="0" smtClean="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2"/>
          <a:stretch>
            <a:fillRect/>
          </a:stretch>
        </p:blipFill>
        <p:spPr>
          <a:xfrm>
            <a:off x="1913404" y="2634504"/>
            <a:ext cx="8401050" cy="4133850"/>
          </a:xfrm>
          <a:prstGeom prst="rect">
            <a:avLst/>
          </a:prstGeom>
        </p:spPr>
      </p:pic>
    </p:spTree>
    <p:extLst>
      <p:ext uri="{BB962C8B-B14F-4D97-AF65-F5344CB8AC3E}">
        <p14:creationId xmlns:p14="http://schemas.microsoft.com/office/powerpoint/2010/main" val="7405276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514537"/>
            <a:ext cx="10131425" cy="5173134"/>
          </a:xfrm>
        </p:spPr>
        <p:txBody>
          <a:bodyPr anchor="t">
            <a:normAutofit/>
          </a:bodyPr>
          <a:lstStyle/>
          <a:p>
            <a:r>
              <a:rPr lang="en-US" altLang="zh-TW" dirty="0">
                <a:latin typeface="微軟正黑體" panose="020B0604030504040204" pitchFamily="34" charset="-120"/>
                <a:ea typeface="微軟正黑體" panose="020B0604030504040204" pitchFamily="34" charset="-120"/>
              </a:rPr>
              <a:t>On Linux </a:t>
            </a:r>
            <a:r>
              <a:rPr lang="en-US" altLang="zh-TW" dirty="0" smtClean="0">
                <a:latin typeface="微軟正黑體" panose="020B0604030504040204" pitchFamily="34" charset="-120"/>
                <a:ea typeface="微軟正黑體" panose="020B0604030504040204" pitchFamily="34" charset="-120"/>
              </a:rPr>
              <a:t>(Ubuntu) </a:t>
            </a:r>
            <a:r>
              <a:rPr lang="en-US" altLang="zh-TW" dirty="0">
                <a:latin typeface="微軟正黑體" panose="020B0604030504040204" pitchFamily="34" charset="-120"/>
                <a:ea typeface="微軟正黑體" panose="020B0604030504040204" pitchFamily="34" charset="-120"/>
              </a:rPr>
              <a:t>with </a:t>
            </a:r>
            <a:r>
              <a:rPr lang="en-US" altLang="zh-TW" dirty="0" smtClean="0">
                <a:latin typeface="微軟正黑體" panose="020B0604030504040204" pitchFamily="34" charset="-120"/>
                <a:ea typeface="微軟正黑體" panose="020B0604030504040204" pitchFamily="34" charset="-120"/>
              </a:rPr>
              <a:t>Docker</a:t>
            </a:r>
          </a:p>
          <a:p>
            <a:pPr lvl="1"/>
            <a:r>
              <a:rPr lang="zh-TW" altLang="en-US" dirty="0">
                <a:latin typeface="微軟正黑體" panose="020B0604030504040204" pitchFamily="34" charset="-120"/>
                <a:ea typeface="微軟正黑體" panose="020B0604030504040204" pitchFamily="34" charset="-120"/>
              </a:rPr>
              <a:t>使用 </a:t>
            </a:r>
            <a:r>
              <a:rPr lang="en-US" altLang="zh-TW" dirty="0">
                <a:latin typeface="微軟正黑體" panose="020B0604030504040204" pitchFamily="34" charset="-120"/>
                <a:ea typeface="微軟正黑體" panose="020B0604030504040204" pitchFamily="34" charset="-120"/>
              </a:rPr>
              <a:t>Image </a:t>
            </a:r>
            <a:r>
              <a:rPr lang="zh-TW" altLang="en-US" dirty="0">
                <a:latin typeface="微軟正黑體" panose="020B0604030504040204" pitchFamily="34" charset="-120"/>
                <a:ea typeface="微軟正黑體" panose="020B0604030504040204" pitchFamily="34" charset="-120"/>
              </a:rPr>
              <a:t>建立 </a:t>
            </a:r>
            <a:r>
              <a:rPr lang="en-US" altLang="zh-TW" dirty="0">
                <a:latin typeface="微軟正黑體" panose="020B0604030504040204" pitchFamily="34" charset="-120"/>
                <a:ea typeface="微軟正黑體" panose="020B0604030504040204" pitchFamily="34" charset="-120"/>
              </a:rPr>
              <a:t>Container</a:t>
            </a:r>
          </a:p>
          <a:p>
            <a:pPr lvl="2"/>
            <a:r>
              <a:rPr lang="en-US" altLang="zh-TW" dirty="0" err="1">
                <a:latin typeface="微軟正黑體" panose="020B0604030504040204" pitchFamily="34" charset="-120"/>
                <a:ea typeface="微軟正黑體" panose="020B0604030504040204" pitchFamily="34" charset="-120"/>
              </a:rPr>
              <a:t>docker</a:t>
            </a:r>
            <a:r>
              <a:rPr lang="en-US" altLang="zh-TW" dirty="0">
                <a:latin typeface="微軟正黑體" panose="020B0604030504040204" pitchFamily="34" charset="-120"/>
                <a:ea typeface="微軟正黑體" panose="020B0604030504040204" pitchFamily="34" charset="-120"/>
              </a:rPr>
              <a:t> run -d -p 8080:5000 </a:t>
            </a:r>
            <a:r>
              <a:rPr lang="en-US" altLang="zh-TW" dirty="0" err="1">
                <a:latin typeface="微軟正黑體" panose="020B0604030504040204" pitchFamily="34" charset="-120"/>
                <a:ea typeface="微軟正黑體" panose="020B0604030504040204" pitchFamily="34" charset="-120"/>
              </a:rPr>
              <a:t>mytestweb</a:t>
            </a:r>
            <a:endParaRPr lang="en-US" altLang="zh-TW" dirty="0">
              <a:latin typeface="微軟正黑體" panose="020B0604030504040204" pitchFamily="34" charset="-120"/>
              <a:ea typeface="微軟正黑體" panose="020B0604030504040204" pitchFamily="34" charset="-120"/>
            </a:endParaRPr>
          </a:p>
          <a:p>
            <a:pPr lvl="3"/>
            <a:r>
              <a:rPr lang="en-US" altLang="zh-TW" b="1" dirty="0">
                <a:latin typeface="微軟正黑體" panose="020B0604030504040204" pitchFamily="34" charset="-120"/>
                <a:ea typeface="微軟正黑體" panose="020B0604030504040204" pitchFamily="34" charset="-120"/>
              </a:rPr>
              <a:t>-d </a:t>
            </a:r>
            <a:r>
              <a:rPr lang="en-US" altLang="zh-TW" dirty="0">
                <a:latin typeface="微軟正黑體" panose="020B0604030504040204" pitchFamily="34" charset="-120"/>
                <a:ea typeface="微軟正黑體" panose="020B0604030504040204" pitchFamily="34" charset="-120"/>
              </a:rPr>
              <a:t>flag tells Docker to run the container in detached mode (in the background)</a:t>
            </a:r>
          </a:p>
          <a:p>
            <a:pPr lvl="3"/>
            <a:r>
              <a:rPr lang="en-US" altLang="zh-TW" b="1" dirty="0">
                <a:latin typeface="微軟正黑體" panose="020B0604030504040204" pitchFamily="34" charset="-120"/>
                <a:ea typeface="微軟正黑體" panose="020B0604030504040204" pitchFamily="34" charset="-120"/>
              </a:rPr>
              <a:t>-p </a:t>
            </a:r>
            <a:r>
              <a:rPr lang="en-US" altLang="zh-TW" dirty="0">
                <a:latin typeface="微軟正黑體" panose="020B0604030504040204" pitchFamily="34" charset="-120"/>
                <a:ea typeface="微軟正黑體" panose="020B0604030504040204" pitchFamily="34" charset="-120"/>
              </a:rPr>
              <a:t>flag will map port 8080 on the host machine to port 5000 inside the container</a:t>
            </a:r>
            <a:endParaRPr lang="en-US" altLang="zh-TW" dirty="0" smtClean="0">
              <a:latin typeface="微軟正黑體" panose="020B0604030504040204" pitchFamily="34" charset="-120"/>
              <a:ea typeface="微軟正黑體" panose="020B0604030504040204" pitchFamily="34" charset="-120"/>
            </a:endParaRPr>
          </a:p>
        </p:txBody>
      </p:sp>
      <p:pic>
        <p:nvPicPr>
          <p:cNvPr id="7" name="圖片 6"/>
          <p:cNvPicPr>
            <a:picLocks noChangeAspect="1"/>
          </p:cNvPicPr>
          <p:nvPr/>
        </p:nvPicPr>
        <p:blipFill>
          <a:blip r:embed="rId2"/>
          <a:stretch>
            <a:fillRect/>
          </a:stretch>
        </p:blipFill>
        <p:spPr>
          <a:xfrm>
            <a:off x="1490662" y="3288647"/>
            <a:ext cx="9210675" cy="352425"/>
          </a:xfrm>
          <a:prstGeom prst="rect">
            <a:avLst/>
          </a:prstGeom>
        </p:spPr>
      </p:pic>
      <p:pic>
        <p:nvPicPr>
          <p:cNvPr id="8" name="圖片 7"/>
          <p:cNvPicPr>
            <a:picLocks noChangeAspect="1"/>
          </p:cNvPicPr>
          <p:nvPr/>
        </p:nvPicPr>
        <p:blipFill>
          <a:blip r:embed="rId3"/>
          <a:stretch>
            <a:fillRect/>
          </a:stretch>
        </p:blipFill>
        <p:spPr>
          <a:xfrm>
            <a:off x="4752975" y="3869114"/>
            <a:ext cx="2686050" cy="1647825"/>
          </a:xfrm>
          <a:prstGeom prst="rect">
            <a:avLst/>
          </a:prstGeom>
        </p:spPr>
      </p:pic>
      <p:pic>
        <p:nvPicPr>
          <p:cNvPr id="9" name="圖片 8"/>
          <p:cNvPicPr>
            <a:picLocks noChangeAspect="1"/>
          </p:cNvPicPr>
          <p:nvPr/>
        </p:nvPicPr>
        <p:blipFill>
          <a:blip r:embed="rId4"/>
          <a:stretch>
            <a:fillRect/>
          </a:stretch>
        </p:blipFill>
        <p:spPr>
          <a:xfrm>
            <a:off x="1257300" y="5743015"/>
            <a:ext cx="9677400" cy="876300"/>
          </a:xfrm>
          <a:prstGeom prst="rect">
            <a:avLst/>
          </a:prstGeom>
        </p:spPr>
      </p:pic>
    </p:spTree>
    <p:extLst>
      <p:ext uri="{BB962C8B-B14F-4D97-AF65-F5344CB8AC3E}">
        <p14:creationId xmlns:p14="http://schemas.microsoft.com/office/powerpoint/2010/main" val="17298795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About refactor current job </a:t>
            </a:r>
            <a:r>
              <a:rPr lang="en-US" altLang="zh-TW" dirty="0" smtClean="0">
                <a:latin typeface="微軟正黑體" panose="020B0604030504040204" pitchFamily="34" charset="-120"/>
                <a:ea typeface="微軟正黑體" panose="020B0604030504040204" pitchFamily="34" charset="-120"/>
              </a:rPr>
              <a:t>program</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433853"/>
            <a:ext cx="10131425" cy="5406216"/>
          </a:xfrm>
        </p:spPr>
        <p:txBody>
          <a:bodyPr anchor="t">
            <a:normAutofit/>
          </a:bodyPr>
          <a:lstStyle/>
          <a:p>
            <a:r>
              <a:rPr lang="zh-TW" altLang="en-US" dirty="0">
                <a:latin typeface="微軟正黑體" panose="020B0604030504040204" pitchFamily="34" charset="-120"/>
                <a:ea typeface="微軟正黑體" panose="020B0604030504040204" pitchFamily="34" charset="-120"/>
              </a:rPr>
              <a:t>沒有將與 </a:t>
            </a:r>
            <a:r>
              <a:rPr lang="en-US" altLang="zh-TW" dirty="0">
                <a:latin typeface="微軟正黑體" panose="020B0604030504040204" pitchFamily="34" charset="-120"/>
                <a:ea typeface="微軟正黑體" panose="020B0604030504040204" pitchFamily="34" charset="-120"/>
              </a:rPr>
              <a:t>GUI </a:t>
            </a:r>
            <a:r>
              <a:rPr lang="zh-TW" altLang="en-US" dirty="0">
                <a:latin typeface="微軟正黑體" panose="020B0604030504040204" pitchFamily="34" charset="-120"/>
                <a:ea typeface="微軟正黑體" panose="020B0604030504040204" pitchFamily="34" charset="-120"/>
              </a:rPr>
              <a:t>高度相關的 </a:t>
            </a:r>
            <a:r>
              <a:rPr lang="en-US" altLang="zh-TW" dirty="0">
                <a:latin typeface="微軟正黑體" panose="020B0604030504040204" pitchFamily="34" charset="-120"/>
                <a:ea typeface="微軟正黑體" panose="020B0604030504040204" pitchFamily="34" charset="-120"/>
              </a:rPr>
              <a:t>API </a:t>
            </a:r>
            <a:r>
              <a:rPr lang="zh-TW" altLang="en-US" dirty="0">
                <a:latin typeface="微軟正黑體" panose="020B0604030504040204" pitchFamily="34" charset="-120"/>
                <a:ea typeface="微軟正黑體" panose="020B0604030504040204" pitchFamily="34" charset="-120"/>
              </a:rPr>
              <a:t>移植到 </a:t>
            </a:r>
            <a:r>
              <a:rPr lang="en-US" altLang="zh-TW" dirty="0">
                <a:latin typeface="微軟正黑體" panose="020B0604030504040204" pitchFamily="34" charset="-120"/>
                <a:ea typeface="微軟正黑體" panose="020B0604030504040204" pitchFamily="34" charset="-120"/>
              </a:rPr>
              <a:t>.NET Core </a:t>
            </a:r>
            <a:r>
              <a:rPr lang="zh-TW" altLang="en-US" dirty="0" smtClean="0">
                <a:latin typeface="微軟正黑體" panose="020B0604030504040204" pitchFamily="34" charset="-120"/>
                <a:ea typeface="微軟正黑體" panose="020B0604030504040204" pitchFamily="34" charset="-120"/>
              </a:rPr>
              <a:t>內</a:t>
            </a:r>
            <a:endParaRPr lang="en-US" altLang="zh-TW" dirty="0" smtClean="0">
              <a:latin typeface="微軟正黑體" panose="020B0604030504040204" pitchFamily="34" charset="-120"/>
              <a:ea typeface="微軟正黑體" panose="020B0604030504040204" pitchFamily="34" charset="-120"/>
            </a:endParaRPr>
          </a:p>
          <a:p>
            <a:pPr lvl="1"/>
            <a:r>
              <a:rPr lang="zh-TW" altLang="en-US" dirty="0" smtClean="0">
                <a:latin typeface="微軟正黑體" panose="020B0604030504040204" pitchFamily="34" charset="-120"/>
                <a:ea typeface="微軟正黑體" panose="020B0604030504040204" pitchFamily="34" charset="-120"/>
              </a:rPr>
              <a:t>原</a:t>
            </a:r>
            <a:r>
              <a:rPr lang="zh-TW" altLang="en-US" dirty="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JOB</a:t>
            </a:r>
            <a:r>
              <a:rPr lang="zh-TW" altLang="en-US" dirty="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程式中的業務邏輯代碼應都可沿用</a:t>
            </a:r>
            <a:endParaRPr lang="en-US" altLang="zh-TW" dirty="0" smtClean="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smtClean="0">
                <a:latin typeface="微軟正黑體" panose="020B0604030504040204" pitchFamily="34" charset="-120"/>
                <a:ea typeface="微軟正黑體" panose="020B0604030504040204" pitchFamily="34" charset="-120"/>
              </a:rPr>
              <a:t>第三方元件不一定有 </a:t>
            </a:r>
            <a:r>
              <a:rPr lang="en-US" altLang="zh-TW" dirty="0" smtClean="0">
                <a:latin typeface="微軟正黑體" panose="020B0604030504040204" pitchFamily="34" charset="-120"/>
                <a:ea typeface="微軟正黑體" panose="020B0604030504040204" pitchFamily="34" charset="-120"/>
              </a:rPr>
              <a:t>.NET</a:t>
            </a:r>
            <a:r>
              <a:rPr lang="zh-TW" altLang="en-US" dirty="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Core</a:t>
            </a:r>
            <a:r>
              <a:rPr lang="zh-TW" altLang="en-US" dirty="0" smtClean="0">
                <a:latin typeface="微軟正黑體" panose="020B0604030504040204" pitchFamily="34" charset="-120"/>
                <a:ea typeface="微軟正黑體" panose="020B0604030504040204" pitchFamily="34" charset="-120"/>
              </a:rPr>
              <a:t> 版本</a:t>
            </a:r>
            <a:r>
              <a:rPr lang="zh-TW" altLang="en-US" dirty="0">
                <a:latin typeface="微軟正黑體" panose="020B0604030504040204" pitchFamily="34" charset="-120"/>
                <a:ea typeface="微軟正黑體" panose="020B0604030504040204" pitchFamily="34" charset="-120"/>
              </a:rPr>
              <a:t>，需要確認是否有更新或</a:t>
            </a:r>
            <a:r>
              <a:rPr lang="zh-TW" altLang="en-US" dirty="0" smtClean="0">
                <a:latin typeface="微軟正黑體" panose="020B0604030504040204" pitchFamily="34" charset="-120"/>
                <a:ea typeface="微軟正黑體" panose="020B0604030504040204" pitchFamily="34" charset="-120"/>
              </a:rPr>
              <a:t>尋找其他適用的元件或是自行開發</a:t>
            </a:r>
            <a:endParaRPr lang="en-US" altLang="zh-TW" dirty="0" smtClean="0">
              <a:latin typeface="微軟正黑體" panose="020B0604030504040204" pitchFamily="34" charset="-120"/>
              <a:ea typeface="微軟正黑體" panose="020B0604030504040204" pitchFamily="34" charset="-120"/>
            </a:endParaRPr>
          </a:p>
          <a:p>
            <a:pPr lvl="1"/>
            <a:r>
              <a:rPr lang="zh-TW" altLang="en-US" dirty="0" smtClean="0">
                <a:latin typeface="微軟正黑體" panose="020B0604030504040204" pitchFamily="34" charset="-120"/>
                <a:ea typeface="微軟正黑體" panose="020B0604030504040204" pitchFamily="34" charset="-120"/>
              </a:rPr>
              <a:t>資料存取元件</a:t>
            </a:r>
            <a:endParaRPr lang="en-US" altLang="zh-TW" dirty="0" smtClean="0">
              <a:latin typeface="微軟正黑體" panose="020B0604030504040204" pitchFamily="34" charset="-120"/>
              <a:ea typeface="微軟正黑體" panose="020B0604030504040204" pitchFamily="34" charset="-120"/>
            </a:endParaRPr>
          </a:p>
          <a:p>
            <a:pPr lvl="2"/>
            <a:r>
              <a:rPr lang="en-US" altLang="zh-TW" dirty="0" err="1" smtClean="0">
                <a:latin typeface="微軟正黑體" panose="020B0604030504040204" pitchFamily="34" charset="-120"/>
                <a:ea typeface="微軟正黑體" panose="020B0604030504040204" pitchFamily="34" charset="-120"/>
              </a:rPr>
              <a:t>Newegg.Oversea</a:t>
            </a:r>
            <a:endParaRPr lang="en-US" altLang="zh-TW" dirty="0" smtClean="0">
              <a:latin typeface="微軟正黑體" panose="020B0604030504040204" pitchFamily="34" charset="-120"/>
              <a:ea typeface="微軟正黑體" panose="020B0604030504040204" pitchFamily="34" charset="-120"/>
            </a:endParaRPr>
          </a:p>
          <a:p>
            <a:pPr lvl="2"/>
            <a:r>
              <a:rPr lang="en-US" altLang="zh-TW" dirty="0" err="1" smtClean="0">
                <a:latin typeface="微軟正黑體" panose="020B0604030504040204" pitchFamily="34" charset="-120"/>
                <a:ea typeface="微軟正黑體" panose="020B0604030504040204" pitchFamily="34" charset="-120"/>
              </a:rPr>
              <a:t>StackExchange.Redis</a:t>
            </a:r>
            <a:endParaRPr lang="en-US" altLang="zh-TW" dirty="0" smtClean="0">
              <a:latin typeface="微軟正黑體" panose="020B0604030504040204" pitchFamily="34" charset="-120"/>
              <a:ea typeface="微軟正黑體" panose="020B0604030504040204" pitchFamily="34" charset="-120"/>
            </a:endParaRPr>
          </a:p>
          <a:p>
            <a:pPr lvl="1"/>
            <a:r>
              <a:rPr lang="zh-TW" altLang="en-US" dirty="0" smtClean="0">
                <a:latin typeface="微軟正黑體" panose="020B0604030504040204" pitchFamily="34" charset="-120"/>
                <a:ea typeface="微軟正黑體" panose="020B0604030504040204" pitchFamily="34" charset="-120"/>
              </a:rPr>
              <a:t>檔案處理元件</a:t>
            </a:r>
            <a:endParaRPr lang="en-US" altLang="zh-TW" dirty="0" smtClean="0">
              <a:latin typeface="微軟正黑體" panose="020B0604030504040204" pitchFamily="34" charset="-120"/>
              <a:ea typeface="微軟正黑體" panose="020B0604030504040204" pitchFamily="34" charset="-120"/>
            </a:endParaRPr>
          </a:p>
          <a:p>
            <a:pPr lvl="2"/>
            <a:r>
              <a:rPr lang="en-US" altLang="zh-TW" dirty="0" err="1" smtClean="0">
                <a:latin typeface="微軟正黑體" panose="020B0604030504040204" pitchFamily="34" charset="-120"/>
                <a:ea typeface="微軟正黑體" panose="020B0604030504040204" pitchFamily="34" charset="-120"/>
              </a:rPr>
              <a:t>Aspose</a:t>
            </a:r>
            <a:endParaRPr lang="en-US" altLang="zh-TW" dirty="0" smtClean="0">
              <a:latin typeface="微軟正黑體" panose="020B0604030504040204" pitchFamily="34" charset="-120"/>
              <a:ea typeface="微軟正黑體" panose="020B0604030504040204" pitchFamily="34" charset="-120"/>
            </a:endParaRPr>
          </a:p>
          <a:p>
            <a:pPr lvl="2"/>
            <a:r>
              <a:rPr lang="en-US" altLang="zh-TW" dirty="0" err="1" smtClean="0">
                <a:latin typeface="微軟正黑體" panose="020B0604030504040204" pitchFamily="34" charset="-120"/>
                <a:ea typeface="微軟正黑體" panose="020B0604030504040204" pitchFamily="34" charset="-120"/>
              </a:rPr>
              <a:t>Dcg</a:t>
            </a:r>
            <a:endParaRPr lang="en-US" altLang="zh-TW" dirty="0" smtClean="0">
              <a:latin typeface="微軟正黑體" panose="020B0604030504040204" pitchFamily="34" charset="-120"/>
              <a:ea typeface="微軟正黑體" panose="020B0604030504040204" pitchFamily="34" charset="-120"/>
            </a:endParaRPr>
          </a:p>
          <a:p>
            <a:pPr lvl="2"/>
            <a:r>
              <a:rPr lang="en-US" altLang="zh-TW" dirty="0" err="1" smtClean="0">
                <a:latin typeface="微軟正黑體" panose="020B0604030504040204" pitchFamily="34" charset="-120"/>
                <a:ea typeface="微軟正黑體" panose="020B0604030504040204" pitchFamily="34" charset="-120"/>
              </a:rPr>
              <a:t>StringTemplate</a:t>
            </a:r>
            <a:endParaRPr lang="en-US" altLang="zh-TW" dirty="0" smtClean="0">
              <a:latin typeface="微軟正黑體" panose="020B0604030504040204" pitchFamily="34" charset="-120"/>
              <a:ea typeface="微軟正黑體" panose="020B0604030504040204" pitchFamily="34" charset="-120"/>
            </a:endParaRPr>
          </a:p>
          <a:p>
            <a:pPr lvl="2"/>
            <a:r>
              <a:rPr lang="en-US" altLang="zh-TW" dirty="0" err="1" smtClean="0">
                <a:latin typeface="微軟正黑體" panose="020B0604030504040204" pitchFamily="34" charset="-120"/>
                <a:ea typeface="微軟正黑體" panose="020B0604030504040204" pitchFamily="34" charset="-120"/>
              </a:rPr>
              <a:t>ximpleware</a:t>
            </a:r>
            <a:endParaRPr lang="en-US" altLang="zh-TW" dirty="0" smtClean="0">
              <a:latin typeface="微軟正黑體" panose="020B0604030504040204" pitchFamily="34" charset="-120"/>
              <a:ea typeface="微軟正黑體" panose="020B0604030504040204" pitchFamily="34" charset="-120"/>
            </a:endParaRPr>
          </a:p>
          <a:p>
            <a:pPr lvl="1"/>
            <a:r>
              <a:rPr lang="zh-TW" altLang="en-US" dirty="0" smtClean="0">
                <a:latin typeface="微軟正黑體" panose="020B0604030504040204" pitchFamily="34" charset="-120"/>
                <a:ea typeface="微軟正黑體" panose="020B0604030504040204" pitchFamily="34" charset="-120"/>
              </a:rPr>
              <a:t>其他參考元件</a:t>
            </a:r>
            <a:endParaRPr lang="en-US" altLang="zh-TW" dirty="0" smtClean="0">
              <a:latin typeface="微軟正黑體" panose="020B0604030504040204" pitchFamily="34" charset="-120"/>
              <a:ea typeface="微軟正黑體" panose="020B0604030504040204" pitchFamily="34" charset="-120"/>
            </a:endParaRPr>
          </a:p>
          <a:p>
            <a:pPr lvl="2"/>
            <a:r>
              <a:rPr lang="en-US" altLang="zh-TW" dirty="0" smtClean="0">
                <a:latin typeface="微軟正黑體" panose="020B0604030504040204" pitchFamily="34" charset="-120"/>
                <a:ea typeface="微軟正黑體" panose="020B0604030504040204" pitchFamily="34" charset="-120"/>
              </a:rPr>
              <a:t>log4net</a:t>
            </a:r>
          </a:p>
          <a:p>
            <a:pPr lvl="2"/>
            <a:r>
              <a:rPr lang="en-US" altLang="zh-TW" dirty="0" err="1" smtClean="0">
                <a:latin typeface="微軟正黑體" panose="020B0604030504040204" pitchFamily="34" charset="-120"/>
                <a:ea typeface="微軟正黑體" panose="020B0604030504040204" pitchFamily="34" charset="-120"/>
              </a:rPr>
              <a:t>PostSharp</a:t>
            </a:r>
            <a:endParaRPr lang="en-US" altLang="zh-TW" dirty="0" smtClean="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58871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.NET Core and ASP.NET </a:t>
            </a:r>
            <a:r>
              <a:rPr lang="en-US" altLang="zh-TW" dirty="0" smtClean="0">
                <a:latin typeface="微軟正黑體" panose="020B0604030504040204" pitchFamily="34" charset="-120"/>
                <a:ea typeface="微軟正黑體" panose="020B0604030504040204" pitchFamily="34" charset="-120"/>
              </a:rPr>
              <a:t>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791477"/>
            <a:ext cx="10131425" cy="4954555"/>
          </a:xfrm>
        </p:spPr>
        <p:txBody>
          <a:bodyPr anchor="t">
            <a:normAutofit fontScale="85000" lnSpcReduction="20000"/>
          </a:bodyPr>
          <a:lstStyle/>
          <a:p>
            <a:r>
              <a:rPr lang="en-US" altLang="zh-TW" dirty="0" smtClean="0">
                <a:latin typeface="微軟正黑體" panose="020B0604030504040204" pitchFamily="34" charset="-120"/>
                <a:ea typeface="微軟正黑體" panose="020B0604030504040204" pitchFamily="34" charset="-120"/>
              </a:rPr>
              <a:t>ASP.NET </a:t>
            </a:r>
            <a:r>
              <a:rPr lang="en-US" altLang="zh-TW" dirty="0">
                <a:latin typeface="微軟正黑體" panose="020B0604030504040204" pitchFamily="34" charset="-120"/>
                <a:ea typeface="微軟正黑體" panose="020B0604030504040204" pitchFamily="34" charset="-120"/>
              </a:rPr>
              <a:t>Core </a:t>
            </a:r>
            <a:r>
              <a:rPr lang="zh-TW" altLang="en-US" dirty="0">
                <a:latin typeface="微軟正黑體" panose="020B0604030504040204" pitchFamily="34" charset="-120"/>
                <a:ea typeface="微軟正黑體" panose="020B0604030504040204" pitchFamily="34" charset="-120"/>
              </a:rPr>
              <a:t>可運行於 </a:t>
            </a:r>
            <a:r>
              <a:rPr lang="en-US" altLang="zh-TW" dirty="0">
                <a:latin typeface="微軟正黑體" panose="020B0604030504040204" pitchFamily="34" charset="-120"/>
                <a:ea typeface="微軟正黑體" panose="020B0604030504040204" pitchFamily="34" charset="-120"/>
              </a:rPr>
              <a:t>Windows </a:t>
            </a:r>
            <a:r>
              <a:rPr lang="zh-TW" altLang="en-US" dirty="0">
                <a:latin typeface="微軟正黑體" panose="020B0604030504040204" pitchFamily="34" charset="-120"/>
                <a:ea typeface="微軟正黑體" panose="020B0604030504040204" pitchFamily="34" charset="-120"/>
              </a:rPr>
              <a:t>平台以及非 </a:t>
            </a:r>
            <a:r>
              <a:rPr lang="en-US" altLang="zh-TW" dirty="0">
                <a:latin typeface="微軟正黑體" panose="020B0604030504040204" pitchFamily="34" charset="-120"/>
                <a:ea typeface="微軟正黑體" panose="020B0604030504040204" pitchFamily="34" charset="-120"/>
              </a:rPr>
              <a:t>Windows </a:t>
            </a:r>
            <a:r>
              <a:rPr lang="zh-TW" altLang="en-US" dirty="0">
                <a:latin typeface="微軟正黑體" panose="020B0604030504040204" pitchFamily="34" charset="-120"/>
                <a:ea typeface="微軟正黑體" panose="020B0604030504040204" pitchFamily="34" charset="-120"/>
              </a:rPr>
              <a:t>平台，如 </a:t>
            </a:r>
            <a:r>
              <a:rPr lang="en-US" altLang="zh-TW" dirty="0">
                <a:latin typeface="微軟正黑體" panose="020B0604030504040204" pitchFamily="34" charset="-120"/>
                <a:ea typeface="微軟正黑體" panose="020B0604030504040204" pitchFamily="34" charset="-120"/>
              </a:rPr>
              <a:t>Mac OSX </a:t>
            </a:r>
            <a:r>
              <a:rPr lang="zh-TW" altLang="en-US" dirty="0">
                <a:latin typeface="微軟正黑體" panose="020B0604030504040204" pitchFamily="34" charset="-120"/>
                <a:ea typeface="微軟正黑體" panose="020B0604030504040204" pitchFamily="34" charset="-120"/>
              </a:rPr>
              <a:t>以及 </a:t>
            </a:r>
            <a:r>
              <a:rPr lang="en-US" altLang="zh-TW" dirty="0">
                <a:latin typeface="微軟正黑體" panose="020B0604030504040204" pitchFamily="34" charset="-120"/>
                <a:ea typeface="微軟正黑體" panose="020B0604030504040204" pitchFamily="34" charset="-120"/>
              </a:rPr>
              <a:t>Ubuntu Linux </a:t>
            </a:r>
            <a:r>
              <a:rPr lang="zh-TW" altLang="en-US" dirty="0">
                <a:latin typeface="微軟正黑體" panose="020B0604030504040204" pitchFamily="34" charset="-120"/>
                <a:ea typeface="微軟正黑體" panose="020B0604030504040204" pitchFamily="34" charset="-120"/>
              </a:rPr>
              <a:t>作業系統，是 </a:t>
            </a:r>
            <a:r>
              <a:rPr lang="en-US" altLang="zh-TW" dirty="0">
                <a:latin typeface="微軟正黑體" panose="020B0604030504040204" pitchFamily="34" charset="-120"/>
                <a:ea typeface="微軟正黑體" panose="020B0604030504040204" pitchFamily="34" charset="-120"/>
              </a:rPr>
              <a:t>Microsoft </a:t>
            </a:r>
            <a:r>
              <a:rPr lang="zh-TW" altLang="en-US" dirty="0">
                <a:latin typeface="微軟正黑體" panose="020B0604030504040204" pitchFamily="34" charset="-120"/>
                <a:ea typeface="微軟正黑體" panose="020B0604030504040204" pitchFamily="34" charset="-120"/>
              </a:rPr>
              <a:t>第一個具有跨平台能力的 </a:t>
            </a:r>
            <a:r>
              <a:rPr lang="en-US" altLang="zh-TW" dirty="0">
                <a:latin typeface="微軟正黑體" panose="020B0604030504040204" pitchFamily="34" charset="-120"/>
                <a:ea typeface="微軟正黑體" panose="020B0604030504040204" pitchFamily="34" charset="-120"/>
              </a:rPr>
              <a:t>Web </a:t>
            </a:r>
            <a:r>
              <a:rPr lang="zh-TW" altLang="en-US" dirty="0">
                <a:latin typeface="微軟正黑體" panose="020B0604030504040204" pitchFamily="34" charset="-120"/>
                <a:ea typeface="微軟正黑體" panose="020B0604030504040204" pitchFamily="34" charset="-120"/>
              </a:rPr>
              <a:t>開發</a:t>
            </a:r>
            <a:r>
              <a:rPr lang="zh-TW" altLang="en-US" dirty="0" smtClean="0">
                <a:latin typeface="微軟正黑體" panose="020B0604030504040204" pitchFamily="34" charset="-120"/>
                <a:ea typeface="微軟正黑體" panose="020B0604030504040204" pitchFamily="34" charset="-120"/>
              </a:rPr>
              <a:t>框架</a:t>
            </a:r>
            <a:endParaRPr lang="en-US" altLang="zh-TW" dirty="0" smtClean="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Documentation for ASP.NET </a:t>
            </a:r>
            <a:r>
              <a:rPr lang="en-US" altLang="zh-TW" dirty="0" smtClean="0">
                <a:latin typeface="微軟正黑體" panose="020B0604030504040204" pitchFamily="34" charset="-120"/>
                <a:ea typeface="微軟正黑體" panose="020B0604030504040204" pitchFamily="34" charset="-120"/>
              </a:rPr>
              <a:t>Core</a:t>
            </a:r>
          </a:p>
          <a:p>
            <a:pPr lvl="1"/>
            <a:r>
              <a:rPr lang="en-US" altLang="zh-TW" dirty="0">
                <a:latin typeface="微軟正黑體" panose="020B0604030504040204" pitchFamily="34" charset="-120"/>
                <a:ea typeface="微軟正黑體" panose="020B0604030504040204" pitchFamily="34" charset="-120"/>
              </a:rPr>
              <a:t>https://github.com/aspnet/Docs</a:t>
            </a:r>
            <a:endParaRPr lang="en-US" altLang="zh-TW" dirty="0" smtClean="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ASP.NET Core </a:t>
            </a:r>
            <a:r>
              <a:rPr lang="zh-TW" altLang="en-US" dirty="0">
                <a:latin typeface="微軟正黑體" panose="020B0604030504040204" pitchFamily="34" charset="-120"/>
                <a:ea typeface="微軟正黑體" panose="020B0604030504040204" pitchFamily="34" charset="-120"/>
              </a:rPr>
              <a:t>支援自我代管 </a:t>
            </a:r>
            <a:r>
              <a:rPr lang="en-US" altLang="zh-TW" dirty="0">
                <a:latin typeface="微軟正黑體" panose="020B0604030504040204" pitchFamily="34" charset="-120"/>
                <a:ea typeface="微軟正黑體" panose="020B0604030504040204" pitchFamily="34" charset="-120"/>
              </a:rPr>
              <a:t>(Self-hosting) </a:t>
            </a:r>
            <a:r>
              <a:rPr lang="zh-TW" altLang="en-US" dirty="0">
                <a:latin typeface="微軟正黑體" panose="020B0604030504040204" pitchFamily="34" charset="-120"/>
                <a:ea typeface="微軟正黑體" panose="020B0604030504040204" pitchFamily="34" charset="-120"/>
              </a:rPr>
              <a:t>以及 </a:t>
            </a:r>
            <a:r>
              <a:rPr lang="en-US" altLang="zh-TW" dirty="0">
                <a:latin typeface="微軟正黑體" panose="020B0604030504040204" pitchFamily="34" charset="-120"/>
                <a:ea typeface="微軟正黑體" panose="020B0604030504040204" pitchFamily="34" charset="-120"/>
              </a:rPr>
              <a:t>Web Server </a:t>
            </a:r>
            <a:r>
              <a:rPr lang="zh-TW" altLang="en-US" dirty="0">
                <a:latin typeface="微軟正黑體" panose="020B0604030504040204" pitchFamily="34" charset="-120"/>
                <a:ea typeface="微軟正黑體" panose="020B0604030504040204" pitchFamily="34" charset="-120"/>
              </a:rPr>
              <a:t>代管 </a:t>
            </a:r>
            <a:r>
              <a:rPr lang="en-US" altLang="zh-TW" dirty="0">
                <a:latin typeface="微軟正黑體" panose="020B0604030504040204" pitchFamily="34" charset="-120"/>
                <a:ea typeface="微軟正黑體" panose="020B0604030504040204" pitchFamily="34" charset="-120"/>
              </a:rPr>
              <a:t>(Web Server-hosting) </a:t>
            </a:r>
            <a:r>
              <a:rPr lang="zh-TW" altLang="en-US" dirty="0">
                <a:latin typeface="微軟正黑體" panose="020B0604030504040204" pitchFamily="34" charset="-120"/>
                <a:ea typeface="微軟正黑體" panose="020B0604030504040204" pitchFamily="34" charset="-120"/>
              </a:rPr>
              <a:t>的</a:t>
            </a:r>
            <a:r>
              <a:rPr lang="zh-TW" altLang="en-US" dirty="0" smtClean="0">
                <a:latin typeface="微軟正黑體" panose="020B0604030504040204" pitchFamily="34" charset="-120"/>
                <a:ea typeface="微軟正黑體" panose="020B0604030504040204" pitchFamily="34" charset="-120"/>
              </a:rPr>
              <a:t>功能</a:t>
            </a:r>
            <a:endParaRPr lang="en-US" altLang="zh-TW" dirty="0" smtClean="0">
              <a:latin typeface="微軟正黑體" panose="020B0604030504040204" pitchFamily="34" charset="-120"/>
              <a:ea typeface="微軟正黑體" panose="020B0604030504040204" pitchFamily="34" charset="-120"/>
            </a:endParaRPr>
          </a:p>
          <a:p>
            <a:pPr lvl="1"/>
            <a:r>
              <a:rPr lang="en-US" altLang="zh-TW" dirty="0">
                <a:latin typeface="微軟正黑體" panose="020B0604030504040204" pitchFamily="34" charset="-120"/>
                <a:ea typeface="微軟正黑體" panose="020B0604030504040204" pitchFamily="34" charset="-120"/>
              </a:rPr>
              <a:t>ASP.NET Core </a:t>
            </a:r>
            <a:r>
              <a:rPr lang="zh-TW" altLang="en-US" dirty="0">
                <a:latin typeface="微軟正黑體" panose="020B0604030504040204" pitchFamily="34" charset="-120"/>
                <a:ea typeface="微軟正黑體" panose="020B0604030504040204" pitchFamily="34" charset="-120"/>
              </a:rPr>
              <a:t>不再依賴 </a:t>
            </a:r>
            <a:r>
              <a:rPr lang="en-US" altLang="zh-TW" dirty="0">
                <a:latin typeface="微軟正黑體" panose="020B0604030504040204" pitchFamily="34" charset="-120"/>
                <a:ea typeface="微軟正黑體" panose="020B0604030504040204" pitchFamily="34" charset="-120"/>
              </a:rPr>
              <a:t>IIS</a:t>
            </a:r>
            <a:r>
              <a:rPr lang="zh-TW" altLang="en-US" dirty="0" smtClean="0">
                <a:latin typeface="微軟正黑體" panose="020B0604030504040204" pitchFamily="34" charset="-120"/>
                <a:ea typeface="微軟正黑體" panose="020B0604030504040204" pitchFamily="34" charset="-120"/>
              </a:rPr>
              <a:t>，執行</a:t>
            </a:r>
            <a:r>
              <a:rPr lang="zh-TW" altLang="en-US" dirty="0">
                <a:latin typeface="微軟正黑體" panose="020B0604030504040204" pitchFamily="34" charset="-120"/>
                <a:ea typeface="微軟正黑體" panose="020B0604030504040204" pitchFamily="34" charset="-120"/>
              </a:rPr>
              <a:t>環境由新開發具跨平台</a:t>
            </a:r>
            <a:r>
              <a:rPr lang="zh-TW" altLang="en-US" dirty="0" smtClean="0">
                <a:latin typeface="微軟正黑體" panose="020B0604030504040204" pitchFamily="34" charset="-120"/>
                <a:ea typeface="微軟正黑體" panose="020B0604030504040204" pitchFamily="34" charset="-120"/>
              </a:rPr>
              <a:t>能力的 </a:t>
            </a:r>
            <a:r>
              <a:rPr lang="en-US" altLang="zh-TW" dirty="0">
                <a:latin typeface="微軟正黑體" panose="020B0604030504040204" pitchFamily="34" charset="-120"/>
                <a:ea typeface="微軟正黑體" panose="020B0604030504040204" pitchFamily="34" charset="-120"/>
              </a:rPr>
              <a:t>Kestrel Server </a:t>
            </a:r>
            <a:r>
              <a:rPr lang="zh-TW" altLang="en-US" dirty="0">
                <a:latin typeface="微軟正黑體" panose="020B0604030504040204" pitchFamily="34" charset="-120"/>
                <a:ea typeface="微軟正黑體" panose="020B0604030504040204" pitchFamily="34" charset="-120"/>
              </a:rPr>
              <a:t>負責，</a:t>
            </a:r>
            <a:r>
              <a:rPr lang="en-US" altLang="zh-TW" dirty="0">
                <a:latin typeface="微軟正黑體" panose="020B0604030504040204" pitchFamily="34" charset="-120"/>
                <a:ea typeface="微軟正黑體" panose="020B0604030504040204" pitchFamily="34" charset="-120"/>
              </a:rPr>
              <a:t>IIS </a:t>
            </a:r>
            <a:r>
              <a:rPr lang="zh-TW" altLang="en-US" dirty="0">
                <a:latin typeface="微軟正黑體" panose="020B0604030504040204" pitchFamily="34" charset="-120"/>
                <a:ea typeface="微軟正黑體" panose="020B0604030504040204" pitchFamily="34" charset="-120"/>
              </a:rPr>
              <a:t>退回到 </a:t>
            </a:r>
            <a:r>
              <a:rPr lang="en-US" altLang="zh-TW" dirty="0">
                <a:latin typeface="微軟正黑體" panose="020B0604030504040204" pitchFamily="34" charset="-120"/>
                <a:ea typeface="微軟正黑體" panose="020B0604030504040204" pitchFamily="34" charset="-120"/>
              </a:rPr>
              <a:t>HTTP </a:t>
            </a:r>
            <a:r>
              <a:rPr lang="zh-TW" altLang="en-US" dirty="0">
                <a:latin typeface="微軟正黑體" panose="020B0604030504040204" pitchFamily="34" charset="-120"/>
                <a:ea typeface="微軟正黑體" panose="020B0604030504040204" pitchFamily="34" charset="-120"/>
              </a:rPr>
              <a:t>的聆聽器的</a:t>
            </a:r>
            <a:r>
              <a:rPr lang="zh-TW" altLang="en-US" dirty="0" smtClean="0">
                <a:latin typeface="微軟正黑體" panose="020B0604030504040204" pitchFamily="34" charset="-120"/>
                <a:ea typeface="微軟正黑體" panose="020B0604030504040204" pitchFamily="34" charset="-120"/>
              </a:rPr>
              <a:t>角色</a:t>
            </a:r>
            <a:endParaRPr lang="en-US" altLang="zh-TW" dirty="0" smtClean="0">
              <a:latin typeface="微軟正黑體" panose="020B0604030504040204" pitchFamily="34" charset="-120"/>
              <a:ea typeface="微軟正黑體" panose="020B0604030504040204" pitchFamily="34" charset="-120"/>
            </a:endParaRPr>
          </a:p>
          <a:p>
            <a:r>
              <a:rPr lang="en-US" altLang="zh-TW" dirty="0" smtClean="0">
                <a:latin typeface="微軟正黑體" panose="020B0604030504040204" pitchFamily="34" charset="-120"/>
                <a:ea typeface="微軟正黑體" panose="020B0604030504040204" pitchFamily="34" charset="-120"/>
              </a:rPr>
              <a:t>ASP.NET </a:t>
            </a:r>
            <a:r>
              <a:rPr lang="en-US" altLang="zh-TW" dirty="0">
                <a:latin typeface="微軟正黑體" panose="020B0604030504040204" pitchFamily="34" charset="-120"/>
                <a:ea typeface="微軟正黑體" panose="020B0604030504040204" pitchFamily="34" charset="-120"/>
              </a:rPr>
              <a:t>Core </a:t>
            </a:r>
            <a:r>
              <a:rPr lang="zh-TW" altLang="en-US" dirty="0">
                <a:latin typeface="微軟正黑體" panose="020B0604030504040204" pitchFamily="34" charset="-120"/>
                <a:ea typeface="微軟正黑體" panose="020B0604030504040204" pitchFamily="34" charset="-120"/>
              </a:rPr>
              <a:t>以 </a:t>
            </a:r>
            <a:r>
              <a:rPr lang="en-US" altLang="zh-TW" dirty="0">
                <a:latin typeface="微軟正黑體" panose="020B0604030504040204" pitchFamily="34" charset="-120"/>
                <a:ea typeface="微軟正黑體" panose="020B0604030504040204" pitchFamily="34" charset="-120"/>
              </a:rPr>
              <a:t>.NET Core </a:t>
            </a:r>
            <a:r>
              <a:rPr lang="zh-TW" altLang="en-US" dirty="0">
                <a:latin typeface="微軟正黑體" panose="020B0604030504040204" pitchFamily="34" charset="-120"/>
                <a:ea typeface="微軟正黑體" panose="020B0604030504040204" pitchFamily="34" charset="-120"/>
              </a:rPr>
              <a:t>的基礎發展，其目前規劃的功能有：</a:t>
            </a:r>
          </a:p>
          <a:p>
            <a:pPr lvl="1"/>
            <a:r>
              <a:rPr lang="en-US" altLang="zh-TW" dirty="0" smtClean="0">
                <a:latin typeface="微軟正黑體" panose="020B0604030504040204" pitchFamily="34" charset="-120"/>
                <a:ea typeface="微軟正黑體" panose="020B0604030504040204" pitchFamily="34" charset="-120"/>
              </a:rPr>
              <a:t>ASP.NET </a:t>
            </a:r>
            <a:r>
              <a:rPr lang="en-US" altLang="zh-TW" dirty="0">
                <a:latin typeface="微軟正黑體" panose="020B0604030504040204" pitchFamily="34" charset="-120"/>
                <a:ea typeface="微軟正黑體" panose="020B0604030504040204" pitchFamily="34" charset="-120"/>
              </a:rPr>
              <a:t>Core MVC : </a:t>
            </a:r>
            <a:r>
              <a:rPr lang="zh-TW" altLang="en-US" dirty="0">
                <a:latin typeface="微軟正黑體" panose="020B0604030504040204" pitchFamily="34" charset="-120"/>
                <a:ea typeface="微軟正黑體" panose="020B0604030504040204" pitchFamily="34" charset="-120"/>
              </a:rPr>
              <a:t>目前欽定的 </a:t>
            </a:r>
            <a:r>
              <a:rPr lang="en-US" altLang="zh-TW" dirty="0">
                <a:latin typeface="微軟正黑體" panose="020B0604030504040204" pitchFamily="34" charset="-120"/>
                <a:ea typeface="微軟正黑體" panose="020B0604030504040204" pitchFamily="34" charset="-120"/>
              </a:rPr>
              <a:t>Web </a:t>
            </a:r>
            <a:r>
              <a:rPr lang="zh-TW" altLang="en-US" dirty="0">
                <a:latin typeface="微軟正黑體" panose="020B0604030504040204" pitchFamily="34" charset="-120"/>
                <a:ea typeface="微軟正黑體" panose="020B0604030504040204" pitchFamily="34" charset="-120"/>
              </a:rPr>
              <a:t>應用程式開發</a:t>
            </a:r>
            <a:r>
              <a:rPr lang="zh-TW" altLang="en-US" dirty="0" smtClean="0">
                <a:latin typeface="微軟正黑體" panose="020B0604030504040204" pitchFamily="34" charset="-120"/>
                <a:ea typeface="微軟正黑體" panose="020B0604030504040204" pitchFamily="34" charset="-120"/>
              </a:rPr>
              <a:t>框架</a:t>
            </a:r>
            <a:endParaRPr lang="en-US" altLang="zh-TW" dirty="0" smtClean="0">
              <a:latin typeface="微軟正黑體" panose="020B0604030504040204" pitchFamily="34" charset="-120"/>
              <a:ea typeface="微軟正黑體" panose="020B0604030504040204" pitchFamily="34" charset="-120"/>
            </a:endParaRPr>
          </a:p>
          <a:p>
            <a:pPr lvl="1"/>
            <a:r>
              <a:rPr lang="en-US" altLang="zh-TW" dirty="0" smtClean="0">
                <a:latin typeface="微軟正黑體" panose="020B0604030504040204" pitchFamily="34" charset="-120"/>
                <a:ea typeface="微軟正黑體" panose="020B0604030504040204" pitchFamily="34" charset="-120"/>
              </a:rPr>
              <a:t>ASP.NET </a:t>
            </a:r>
            <a:r>
              <a:rPr lang="en-US" altLang="zh-TW" dirty="0" err="1">
                <a:latin typeface="微軟正黑體" panose="020B0604030504040204" pitchFamily="34" charset="-120"/>
                <a:ea typeface="微軟正黑體" panose="020B0604030504040204" pitchFamily="34" charset="-120"/>
              </a:rPr>
              <a:t>SignalR</a:t>
            </a:r>
            <a:r>
              <a:rPr lang="en-US" altLang="zh-TW" dirty="0">
                <a:latin typeface="微軟正黑體" panose="020B0604030504040204" pitchFamily="34" charset="-120"/>
                <a:ea typeface="微軟正黑體" panose="020B0604030504040204" pitchFamily="34" charset="-120"/>
              </a:rPr>
              <a:t> 3: </a:t>
            </a:r>
            <a:r>
              <a:rPr lang="zh-TW" altLang="en-US" dirty="0">
                <a:latin typeface="微軟正黑體" panose="020B0604030504040204" pitchFamily="34" charset="-120"/>
                <a:ea typeface="微軟正黑體" panose="020B0604030504040204" pitchFamily="34" charset="-120"/>
              </a:rPr>
              <a:t>新一代的長時輪詢 </a:t>
            </a:r>
            <a:r>
              <a:rPr lang="en-US" altLang="zh-TW" dirty="0">
                <a:latin typeface="微軟正黑體" panose="020B0604030504040204" pitchFamily="34" charset="-120"/>
                <a:ea typeface="微軟正黑體" panose="020B0604030504040204" pitchFamily="34" charset="-120"/>
              </a:rPr>
              <a:t>(Long-Time Polling) </a:t>
            </a:r>
            <a:r>
              <a:rPr lang="zh-TW" altLang="en-US" dirty="0">
                <a:latin typeface="微軟正黑體" panose="020B0604030504040204" pitchFamily="34" charset="-120"/>
                <a:ea typeface="微軟正黑體" panose="020B0604030504040204" pitchFamily="34" charset="-120"/>
              </a:rPr>
              <a:t>訊息通訊基礎</a:t>
            </a:r>
            <a:r>
              <a:rPr lang="zh-TW" altLang="en-US" dirty="0" smtClean="0">
                <a:latin typeface="微軟正黑體" panose="020B0604030504040204" pitchFamily="34" charset="-120"/>
                <a:ea typeface="微軟正黑體" panose="020B0604030504040204" pitchFamily="34" charset="-120"/>
              </a:rPr>
              <a:t>建設</a:t>
            </a:r>
            <a:endParaRPr lang="en-US" altLang="zh-TW" dirty="0" smtClean="0">
              <a:latin typeface="微軟正黑體" panose="020B0604030504040204" pitchFamily="34" charset="-120"/>
              <a:ea typeface="微軟正黑體" panose="020B0604030504040204" pitchFamily="34" charset="-120"/>
            </a:endParaRPr>
          </a:p>
          <a:p>
            <a:pPr lvl="1"/>
            <a:r>
              <a:rPr lang="en-US" altLang="zh-TW" dirty="0" smtClean="0">
                <a:latin typeface="微軟正黑體" panose="020B0604030504040204" pitchFamily="34" charset="-120"/>
                <a:ea typeface="微軟正黑體" panose="020B0604030504040204" pitchFamily="34" charset="-120"/>
              </a:rPr>
              <a:t>Entity </a:t>
            </a:r>
            <a:r>
              <a:rPr lang="en-US" altLang="zh-TW" dirty="0">
                <a:latin typeface="微軟正黑體" panose="020B0604030504040204" pitchFamily="34" charset="-120"/>
                <a:ea typeface="微軟正黑體" panose="020B0604030504040204" pitchFamily="34" charset="-120"/>
              </a:rPr>
              <a:t>Framework Core: </a:t>
            </a:r>
            <a:r>
              <a:rPr lang="zh-TW" altLang="en-US" dirty="0">
                <a:latin typeface="微軟正黑體" panose="020B0604030504040204" pitchFamily="34" charset="-120"/>
                <a:ea typeface="微軟正黑體" panose="020B0604030504040204" pitchFamily="34" charset="-120"/>
              </a:rPr>
              <a:t>下一代的 </a:t>
            </a:r>
            <a:r>
              <a:rPr lang="en-US" altLang="zh-TW" dirty="0">
                <a:latin typeface="微軟正黑體" panose="020B0604030504040204" pitchFamily="34" charset="-120"/>
                <a:ea typeface="微軟正黑體" panose="020B0604030504040204" pitchFamily="34" charset="-120"/>
              </a:rPr>
              <a:t>ADO.NET Entity Framework</a:t>
            </a:r>
            <a:r>
              <a:rPr lang="zh-TW" altLang="en-US" dirty="0">
                <a:latin typeface="微軟正黑體" panose="020B0604030504040204" pitchFamily="34" charset="-120"/>
                <a:ea typeface="微軟正黑體" panose="020B0604030504040204" pitchFamily="34" charset="-120"/>
              </a:rPr>
              <a:t>，採用 </a:t>
            </a:r>
            <a:r>
              <a:rPr lang="en-US" altLang="zh-TW" dirty="0">
                <a:latin typeface="微軟正黑體" panose="020B0604030504040204" pitchFamily="34" charset="-120"/>
                <a:ea typeface="微軟正黑體" panose="020B0604030504040204" pitchFamily="34" charset="-120"/>
              </a:rPr>
              <a:t>.NET Core </a:t>
            </a:r>
            <a:r>
              <a:rPr lang="zh-TW" altLang="en-US" dirty="0">
                <a:latin typeface="微軟正黑體" panose="020B0604030504040204" pitchFamily="34" charset="-120"/>
                <a:ea typeface="微軟正黑體" panose="020B0604030504040204" pitchFamily="34" charset="-120"/>
              </a:rPr>
              <a:t>並重新</a:t>
            </a:r>
            <a:r>
              <a:rPr lang="zh-TW" altLang="en-US" dirty="0" smtClean="0">
                <a:latin typeface="微軟正黑體" panose="020B0604030504040204" pitchFamily="34" charset="-120"/>
                <a:ea typeface="微軟正黑體" panose="020B0604030504040204" pitchFamily="34" charset="-120"/>
              </a:rPr>
              <a:t>設計，為</a:t>
            </a:r>
            <a:r>
              <a:rPr lang="zh-TW" altLang="en-US" dirty="0">
                <a:latin typeface="微軟正黑體" panose="020B0604030504040204" pitchFamily="34" charset="-120"/>
                <a:ea typeface="微軟正黑體" panose="020B0604030504040204" pitchFamily="34" charset="-120"/>
              </a:rPr>
              <a:t>欽定的 </a:t>
            </a:r>
            <a:r>
              <a:rPr lang="en-US" altLang="zh-TW" dirty="0">
                <a:latin typeface="微軟正黑體" panose="020B0604030504040204" pitchFamily="34" charset="-120"/>
                <a:ea typeface="微軟正黑體" panose="020B0604030504040204" pitchFamily="34" charset="-120"/>
              </a:rPr>
              <a:t>ORM </a:t>
            </a:r>
            <a:r>
              <a:rPr lang="zh-TW" altLang="en-US" dirty="0">
                <a:latin typeface="微軟正黑體" panose="020B0604030504040204" pitchFamily="34" charset="-120"/>
                <a:ea typeface="微軟正黑體" panose="020B0604030504040204" pitchFamily="34" charset="-120"/>
              </a:rPr>
              <a:t>資料存取</a:t>
            </a:r>
            <a:r>
              <a:rPr lang="zh-TW" altLang="en-US" dirty="0" smtClean="0">
                <a:latin typeface="微軟正黑體" panose="020B0604030504040204" pitchFamily="34" charset="-120"/>
                <a:ea typeface="微軟正黑體" panose="020B0604030504040204" pitchFamily="34" charset="-120"/>
              </a:rPr>
              <a:t>技術</a:t>
            </a:r>
            <a:endParaRPr lang="zh-TW" altLang="en-US"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ASP.NET Core </a:t>
            </a:r>
            <a:r>
              <a:rPr lang="zh-TW" altLang="en-US" dirty="0">
                <a:latin typeface="微軟正黑體" panose="020B0604030504040204" pitchFamily="34" charset="-120"/>
                <a:ea typeface="微軟正黑體" panose="020B0604030504040204" pitchFamily="34" charset="-120"/>
              </a:rPr>
              <a:t>的可用開發工具則有</a:t>
            </a:r>
            <a:r>
              <a:rPr lang="zh-TW" altLang="en-US" dirty="0" smtClean="0">
                <a:latin typeface="微軟正黑體" panose="020B0604030504040204" pitchFamily="34" charset="-120"/>
                <a:ea typeface="微軟正黑體" panose="020B0604030504040204" pitchFamily="34" charset="-120"/>
              </a:rPr>
              <a:t>：</a:t>
            </a:r>
            <a:endParaRPr lang="en-US" altLang="zh-TW" dirty="0" smtClean="0">
              <a:latin typeface="微軟正黑體" panose="020B0604030504040204" pitchFamily="34" charset="-120"/>
              <a:ea typeface="微軟正黑體" panose="020B0604030504040204" pitchFamily="34" charset="-120"/>
            </a:endParaRPr>
          </a:p>
          <a:p>
            <a:pPr lvl="1"/>
            <a:r>
              <a:rPr lang="en-US" altLang="zh-TW" dirty="0" smtClean="0">
                <a:latin typeface="微軟正黑體" panose="020B0604030504040204" pitchFamily="34" charset="-120"/>
                <a:ea typeface="微軟正黑體" panose="020B0604030504040204" pitchFamily="34" charset="-120"/>
              </a:rPr>
              <a:t>Visual </a:t>
            </a:r>
            <a:r>
              <a:rPr lang="en-US" altLang="zh-TW" dirty="0">
                <a:latin typeface="微軟正黑體" panose="020B0604030504040204" pitchFamily="34" charset="-120"/>
                <a:ea typeface="微軟正黑體" panose="020B0604030504040204" pitchFamily="34" charset="-120"/>
              </a:rPr>
              <a:t>Studio</a:t>
            </a:r>
            <a:r>
              <a:rPr lang="zh-TW" altLang="en-US" dirty="0">
                <a:latin typeface="微軟正黑體" panose="020B0604030504040204" pitchFamily="34" charset="-120"/>
                <a:ea typeface="微軟正黑體" panose="020B0604030504040204" pitchFamily="34" charset="-120"/>
              </a:rPr>
              <a:t>，內建有 </a:t>
            </a:r>
            <a:r>
              <a:rPr lang="en-US" altLang="zh-TW" dirty="0">
                <a:latin typeface="微軟正黑體" panose="020B0604030504040204" pitchFamily="34" charset="-120"/>
                <a:ea typeface="微軟正黑體" panose="020B0604030504040204" pitchFamily="34" charset="-120"/>
              </a:rPr>
              <a:t>ASP.NET Core </a:t>
            </a:r>
            <a:r>
              <a:rPr lang="zh-TW" altLang="en-US" dirty="0">
                <a:latin typeface="微軟正黑體" panose="020B0604030504040204" pitchFamily="34" charset="-120"/>
                <a:ea typeface="微軟正黑體" panose="020B0604030504040204" pitchFamily="34" charset="-120"/>
              </a:rPr>
              <a:t>的專案範本，也能夠使用 </a:t>
            </a:r>
            <a:r>
              <a:rPr lang="en-US" altLang="zh-TW" dirty="0">
                <a:latin typeface="微軟正黑體" panose="020B0604030504040204" pitchFamily="34" charset="-120"/>
                <a:ea typeface="微軟正黑體" panose="020B0604030504040204" pitchFamily="34" charset="-120"/>
              </a:rPr>
              <a:t>IDE </a:t>
            </a:r>
            <a:r>
              <a:rPr lang="zh-TW" altLang="en-US" dirty="0">
                <a:latin typeface="微軟正黑體" panose="020B0604030504040204" pitchFamily="34" charset="-120"/>
                <a:ea typeface="微軟正黑體" panose="020B0604030504040204" pitchFamily="34" charset="-120"/>
              </a:rPr>
              <a:t>的功能建造與部署應用程式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例如 </a:t>
            </a:r>
            <a:r>
              <a:rPr lang="en-US" altLang="zh-TW" dirty="0">
                <a:latin typeface="微軟正黑體" panose="020B0604030504040204" pitchFamily="34" charset="-120"/>
                <a:ea typeface="微軟正黑體" panose="020B0604030504040204" pitchFamily="34" charset="-120"/>
              </a:rPr>
              <a:t>Azure Web App </a:t>
            </a:r>
            <a:r>
              <a:rPr lang="zh-TW" altLang="en-US" dirty="0">
                <a:latin typeface="微軟正黑體" panose="020B0604030504040204" pitchFamily="34" charset="-120"/>
                <a:ea typeface="微軟正黑體" panose="020B0604030504040204" pitchFamily="34" charset="-120"/>
              </a:rPr>
              <a:t>或是 </a:t>
            </a:r>
            <a:r>
              <a:rPr lang="en-US" altLang="zh-TW" dirty="0">
                <a:latin typeface="微軟正黑體" panose="020B0604030504040204" pitchFamily="34" charset="-120"/>
                <a:ea typeface="微軟正黑體" panose="020B0604030504040204" pitchFamily="34" charset="-120"/>
              </a:rPr>
              <a:t>ASP.NET Docker Image on Azure </a:t>
            </a:r>
            <a:r>
              <a:rPr lang="zh-TW" altLang="en-US" dirty="0">
                <a:latin typeface="微軟正黑體" panose="020B0604030504040204" pitchFamily="34" charset="-120"/>
                <a:ea typeface="微軟正黑體" panose="020B0604030504040204" pitchFamily="34" charset="-120"/>
              </a:rPr>
              <a:t>等</a:t>
            </a:r>
            <a:r>
              <a:rPr lang="en-US" altLang="zh-TW" dirty="0" smtClean="0">
                <a:latin typeface="微軟正黑體" panose="020B0604030504040204" pitchFamily="34" charset="-120"/>
                <a:ea typeface="微軟正黑體" panose="020B0604030504040204" pitchFamily="34" charset="-120"/>
              </a:rPr>
              <a:t>)</a:t>
            </a:r>
          </a:p>
          <a:p>
            <a:pPr lvl="1"/>
            <a:r>
              <a:rPr lang="en-US" altLang="zh-TW" dirty="0" smtClean="0">
                <a:latin typeface="微軟正黑體" panose="020B0604030504040204" pitchFamily="34" charset="-120"/>
                <a:ea typeface="微軟正黑體" panose="020B0604030504040204" pitchFamily="34" charset="-120"/>
              </a:rPr>
              <a:t>Visual </a:t>
            </a:r>
            <a:r>
              <a:rPr lang="en-US" altLang="zh-TW" dirty="0">
                <a:latin typeface="微軟正黑體" panose="020B0604030504040204" pitchFamily="34" charset="-120"/>
                <a:ea typeface="微軟正黑體" panose="020B0604030504040204" pitchFamily="34" charset="-120"/>
              </a:rPr>
              <a:t>Studio Code</a:t>
            </a:r>
            <a:r>
              <a:rPr lang="zh-TW" altLang="en-US" dirty="0">
                <a:latin typeface="微軟正黑體" panose="020B0604030504040204" pitchFamily="34" charset="-120"/>
                <a:ea typeface="微軟正黑體" panose="020B0604030504040204" pitchFamily="34" charset="-120"/>
              </a:rPr>
              <a:t>，跨平台的 </a:t>
            </a:r>
            <a:r>
              <a:rPr lang="en-US" altLang="zh-TW" dirty="0">
                <a:latin typeface="微軟正黑體" panose="020B0604030504040204" pitchFamily="34" charset="-120"/>
                <a:ea typeface="微軟正黑體" panose="020B0604030504040204" pitchFamily="34" charset="-120"/>
              </a:rPr>
              <a:t>Visual Studio </a:t>
            </a:r>
            <a:r>
              <a:rPr lang="zh-TW" altLang="en-US" dirty="0" smtClean="0">
                <a:latin typeface="微軟正黑體" panose="020B0604030504040204" pitchFamily="34" charset="-120"/>
                <a:ea typeface="微軟正黑體" panose="020B0604030504040204" pitchFamily="34" charset="-120"/>
              </a:rPr>
              <a:t>編輯器</a:t>
            </a:r>
            <a:endParaRPr lang="en-US" altLang="zh-TW" dirty="0" smtClean="0">
              <a:latin typeface="微軟正黑體" panose="020B0604030504040204" pitchFamily="34" charset="-120"/>
              <a:ea typeface="微軟正黑體" panose="020B0604030504040204" pitchFamily="34" charset="-120"/>
            </a:endParaRPr>
          </a:p>
          <a:p>
            <a:pPr lvl="1"/>
            <a:r>
              <a:rPr lang="en-US" altLang="zh-TW" dirty="0" smtClean="0">
                <a:latin typeface="微軟正黑體" panose="020B0604030504040204" pitchFamily="34" charset="-120"/>
                <a:ea typeface="微軟正黑體" panose="020B0604030504040204" pitchFamily="34" charset="-120"/>
              </a:rPr>
              <a:t>Yeoman </a:t>
            </a:r>
            <a:r>
              <a:rPr lang="en-US" altLang="zh-TW" dirty="0">
                <a:latin typeface="微軟正黑體" panose="020B0604030504040204" pitchFamily="34" charset="-120"/>
                <a:ea typeface="微軟正黑體" panose="020B0604030504040204" pitchFamily="34" charset="-120"/>
              </a:rPr>
              <a:t>Generator for ASP.NET</a:t>
            </a:r>
            <a:r>
              <a:rPr lang="zh-TW" altLang="en-US" dirty="0">
                <a:latin typeface="微軟正黑體" panose="020B0604030504040204" pitchFamily="34" charset="-120"/>
                <a:ea typeface="微軟正黑體" panose="020B0604030504040204" pitchFamily="34" charset="-120"/>
              </a:rPr>
              <a:t>，提供給 </a:t>
            </a:r>
            <a:r>
              <a:rPr lang="en-US" altLang="zh-TW" dirty="0">
                <a:latin typeface="微軟正黑體" panose="020B0604030504040204" pitchFamily="34" charset="-120"/>
                <a:ea typeface="微軟正黑體" panose="020B0604030504040204" pitchFamily="34" charset="-120"/>
              </a:rPr>
              <a:t>Mac </a:t>
            </a:r>
            <a:r>
              <a:rPr lang="zh-TW" altLang="en-US" dirty="0">
                <a:latin typeface="微軟正黑體" panose="020B0604030504040204" pitchFamily="34" charset="-120"/>
                <a:ea typeface="微軟正黑體" panose="020B0604030504040204" pitchFamily="34" charset="-120"/>
              </a:rPr>
              <a:t>與 </a:t>
            </a:r>
            <a:r>
              <a:rPr lang="en-US" altLang="zh-TW" dirty="0">
                <a:latin typeface="微軟正黑體" panose="020B0604030504040204" pitchFamily="34" charset="-120"/>
                <a:ea typeface="微軟正黑體" panose="020B0604030504040204" pitchFamily="34" charset="-120"/>
              </a:rPr>
              <a:t>Linux </a:t>
            </a:r>
            <a:r>
              <a:rPr lang="zh-TW" altLang="en-US" dirty="0">
                <a:latin typeface="微軟正黑體" panose="020B0604030504040204" pitchFamily="34" charset="-120"/>
                <a:ea typeface="微軟正黑體" panose="020B0604030504040204" pitchFamily="34" charset="-120"/>
              </a:rPr>
              <a:t>等作業系統，可直接產生專案範本的</a:t>
            </a:r>
            <a:r>
              <a:rPr lang="zh-TW" altLang="en-US" dirty="0" smtClean="0">
                <a:latin typeface="微軟正黑體" panose="020B0604030504040204" pitchFamily="34" charset="-120"/>
                <a:ea typeface="微軟正黑體" panose="020B0604030504040204" pitchFamily="34" charset="-120"/>
              </a:rPr>
              <a:t>工具</a:t>
            </a:r>
            <a:endParaRPr lang="en-US" altLang="zh-TW" dirty="0">
              <a:latin typeface="微軟正黑體" panose="020B0604030504040204" pitchFamily="34" charset="-120"/>
              <a:ea typeface="微軟正黑體" panose="020B0604030504040204" pitchFamily="34" charset="-120"/>
            </a:endParaRPr>
          </a:p>
          <a:p>
            <a:pPr lvl="1"/>
            <a:r>
              <a:rPr lang="zh-TW" altLang="en-US" dirty="0" smtClean="0">
                <a:latin typeface="微軟正黑體" panose="020B0604030504040204" pitchFamily="34" charset="-120"/>
                <a:ea typeface="微軟正黑體" panose="020B0604030504040204" pitchFamily="34" charset="-120"/>
              </a:rPr>
              <a:t>只要</a:t>
            </a:r>
            <a:r>
              <a:rPr lang="zh-TW" altLang="en-US" dirty="0">
                <a:latin typeface="微軟正黑體" panose="020B0604030504040204" pitchFamily="34" charset="-120"/>
                <a:ea typeface="微軟正黑體" panose="020B0604030504040204" pitchFamily="34" charset="-120"/>
              </a:rPr>
              <a:t>是文字編輯器都可以編修 </a:t>
            </a:r>
            <a:r>
              <a:rPr lang="en-US" altLang="zh-TW" dirty="0" err="1">
                <a:latin typeface="微軟正黑體" panose="020B0604030504040204" pitchFamily="34" charset="-120"/>
                <a:ea typeface="微軟正黑體" panose="020B0604030504040204" pitchFamily="34" charset="-120"/>
              </a:rPr>
              <a:t>project.json</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與程式碼檔案，但要自行處理建造與部署的</a:t>
            </a:r>
            <a:r>
              <a:rPr lang="zh-TW" altLang="en-US" dirty="0" smtClean="0">
                <a:latin typeface="微軟正黑體" panose="020B0604030504040204" pitchFamily="34" charset="-120"/>
                <a:ea typeface="微軟正黑體" panose="020B0604030504040204" pitchFamily="34" charset="-120"/>
              </a:rPr>
              <a:t>細節</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601509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.NET Core and ASP.NET </a:t>
            </a:r>
            <a:r>
              <a:rPr lang="en-US" altLang="zh-TW" dirty="0" smtClean="0">
                <a:latin typeface="微軟正黑體" panose="020B0604030504040204" pitchFamily="34" charset="-120"/>
                <a:ea typeface="微軟正黑體" panose="020B0604030504040204" pitchFamily="34" charset="-120"/>
              </a:rPr>
              <a:t>Core</a:t>
            </a:r>
            <a:endParaRPr lang="zh-TW" altLang="en-US" dirty="0">
              <a:latin typeface="微軟正黑體" panose="020B0604030504040204" pitchFamily="34" charset="-120"/>
              <a:ea typeface="微軟正黑體" panose="020B0604030504040204" pitchFamily="34" charset="-120"/>
            </a:endParaRPr>
          </a:p>
        </p:txBody>
      </p:sp>
      <p:pic>
        <p:nvPicPr>
          <p:cNvPr id="7" name="內容版面配置區 6"/>
          <p:cNvPicPr>
            <a:picLocks noGrp="1" noChangeAspect="1"/>
          </p:cNvPicPr>
          <p:nvPr>
            <p:ph idx="1"/>
          </p:nvPr>
        </p:nvPicPr>
        <p:blipFill>
          <a:blip r:embed="rId2"/>
          <a:stretch>
            <a:fillRect/>
          </a:stretch>
        </p:blipFill>
        <p:spPr>
          <a:xfrm>
            <a:off x="1137880" y="1330960"/>
            <a:ext cx="9885207" cy="5406647"/>
          </a:xfrm>
          <a:prstGeom prst="rect">
            <a:avLst/>
          </a:prstGeom>
        </p:spPr>
      </p:pic>
    </p:spTree>
    <p:extLst>
      <p:ext uri="{BB962C8B-B14F-4D97-AF65-F5344CB8AC3E}">
        <p14:creationId xmlns:p14="http://schemas.microsoft.com/office/powerpoint/2010/main" val="7695456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normAutofit/>
          </a:bodyPr>
          <a:lstStyle/>
          <a:p>
            <a:r>
              <a:rPr lang="en-US" altLang="zh-TW" sz="3000" dirty="0">
                <a:latin typeface="微軟正黑體" panose="020B0604030504040204" pitchFamily="34" charset="-120"/>
                <a:ea typeface="微軟正黑體" panose="020B0604030504040204" pitchFamily="34" charset="-120"/>
              </a:rPr>
              <a:t>Run .NET Core and ASP.NET </a:t>
            </a:r>
            <a:r>
              <a:rPr lang="en-US" altLang="zh-TW" sz="3000" dirty="0" smtClean="0">
                <a:latin typeface="微軟正黑體" panose="020B0604030504040204" pitchFamily="34" charset="-120"/>
                <a:ea typeface="微軟正黑體" panose="020B0604030504040204" pitchFamily="34" charset="-120"/>
              </a:rPr>
              <a:t>Core</a:t>
            </a:r>
            <a:endParaRPr lang="zh-TW" altLang="en-US" sz="3000"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920240"/>
            <a:ext cx="10131425" cy="4573865"/>
          </a:xfrm>
        </p:spPr>
        <p:txBody>
          <a:bodyPr anchor="t">
            <a:normAutofit/>
          </a:bodyPr>
          <a:lstStyle/>
          <a:p>
            <a:r>
              <a:rPr lang="en-US" altLang="zh-TW" sz="1600" dirty="0">
                <a:latin typeface="微軟正黑體" panose="020B0604030504040204" pitchFamily="34" charset="-120"/>
                <a:ea typeface="微軟正黑體" panose="020B0604030504040204" pitchFamily="34" charset="-120"/>
              </a:rPr>
              <a:t>On </a:t>
            </a:r>
            <a:r>
              <a:rPr lang="en-US" altLang="zh-TW" sz="1600" dirty="0" smtClean="0">
                <a:latin typeface="微軟正黑體" panose="020B0604030504040204" pitchFamily="34" charset="-120"/>
                <a:ea typeface="微軟正黑體" panose="020B0604030504040204" pitchFamily="34" charset="-120"/>
              </a:rPr>
              <a:t>Windows</a:t>
            </a:r>
          </a:p>
          <a:p>
            <a:pPr lvl="1"/>
            <a:r>
              <a:rPr lang="en-US" altLang="zh-TW" dirty="0" smtClean="0">
                <a:latin typeface="微軟正黑體" panose="020B0604030504040204" pitchFamily="34" charset="-120"/>
                <a:ea typeface="微軟正黑體" panose="020B0604030504040204" pitchFamily="34" charset="-120"/>
              </a:rPr>
              <a:t>Install </a:t>
            </a:r>
            <a:r>
              <a:rPr lang="en-US" altLang="zh-TW" dirty="0">
                <a:latin typeface="微軟正黑體" panose="020B0604030504040204" pitchFamily="34" charset="-120"/>
                <a:ea typeface="微軟正黑體" panose="020B0604030504040204" pitchFamily="34" charset="-120"/>
              </a:rPr>
              <a:t>.NET Core </a:t>
            </a:r>
            <a:r>
              <a:rPr lang="en-US" altLang="zh-TW" dirty="0" smtClean="0">
                <a:latin typeface="微軟正黑體" panose="020B0604030504040204" pitchFamily="34" charset="-120"/>
                <a:ea typeface="微軟正黑體" panose="020B0604030504040204" pitchFamily="34" charset="-120"/>
              </a:rPr>
              <a:t>SD</a:t>
            </a:r>
            <a:r>
              <a:rPr lang="en-US" altLang="zh-TW" dirty="0">
                <a:latin typeface="微軟正黑體" panose="020B0604030504040204" pitchFamily="34" charset="-120"/>
                <a:ea typeface="微軟正黑體" panose="020B0604030504040204" pitchFamily="34" charset="-120"/>
              </a:rPr>
              <a:t>K</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(Use Visual Studio)</a:t>
            </a:r>
          </a:p>
          <a:p>
            <a:pPr lvl="2"/>
            <a:r>
              <a:rPr lang="en-US" altLang="zh-TW" sz="1600" dirty="0">
                <a:latin typeface="微軟正黑體" panose="020B0604030504040204" pitchFamily="34" charset="-120"/>
                <a:ea typeface="微軟正黑體" panose="020B0604030504040204" pitchFamily="34" charset="-120"/>
              </a:rPr>
              <a:t>Visual Studio 2015 Update </a:t>
            </a:r>
            <a:r>
              <a:rPr lang="en-US" altLang="zh-TW" sz="1600" dirty="0" smtClean="0">
                <a:latin typeface="微軟正黑體" panose="020B0604030504040204" pitchFamily="34" charset="-120"/>
                <a:ea typeface="微軟正黑體" panose="020B0604030504040204" pitchFamily="34" charset="-120"/>
              </a:rPr>
              <a:t>3</a:t>
            </a:r>
          </a:p>
          <a:p>
            <a:pPr lvl="3"/>
            <a:r>
              <a:rPr lang="en-US" altLang="zh-TW" sz="1600" dirty="0">
                <a:latin typeface="微軟正黑體" panose="020B0604030504040204" pitchFamily="34" charset="-120"/>
                <a:ea typeface="微軟正黑體" panose="020B0604030504040204" pitchFamily="34" charset="-120"/>
              </a:rPr>
              <a:t>https://go.microsoft.com/fwlink/?LinkId=691129</a:t>
            </a:r>
          </a:p>
          <a:p>
            <a:pPr lvl="2"/>
            <a:r>
              <a:rPr lang="en-US" altLang="zh-TW" sz="1600" dirty="0">
                <a:latin typeface="微軟正黑體" panose="020B0604030504040204" pitchFamily="34" charset="-120"/>
                <a:ea typeface="微軟正黑體" panose="020B0604030504040204" pitchFamily="34" charset="-120"/>
              </a:rPr>
              <a:t>.NET Core 1.0.1 - VS 2015 Tooling Preview </a:t>
            </a:r>
            <a:r>
              <a:rPr lang="en-US" altLang="zh-TW" sz="1600" dirty="0" smtClean="0">
                <a:latin typeface="微軟正黑體" panose="020B0604030504040204" pitchFamily="34" charset="-120"/>
                <a:ea typeface="微軟正黑體" panose="020B0604030504040204" pitchFamily="34" charset="-120"/>
              </a:rPr>
              <a:t>2</a:t>
            </a:r>
          </a:p>
          <a:p>
            <a:pPr lvl="3"/>
            <a:r>
              <a:rPr lang="en-US" altLang="zh-TW" sz="1600" dirty="0">
                <a:latin typeface="微軟正黑體" panose="020B0604030504040204" pitchFamily="34" charset="-120"/>
                <a:ea typeface="微軟正黑體" panose="020B0604030504040204" pitchFamily="34" charset="-120"/>
              </a:rPr>
              <a:t>https://go.microsoft.com/fwlink/?LinkID=827546</a:t>
            </a:r>
          </a:p>
          <a:p>
            <a:pPr lvl="1"/>
            <a:endParaRPr lang="en-US" altLang="zh-TW" dirty="0" smtClean="0">
              <a:latin typeface="微軟正黑體" panose="020B0604030504040204" pitchFamily="34" charset="-120"/>
              <a:ea typeface="微軟正黑體" panose="020B0604030504040204" pitchFamily="34" charset="-120"/>
            </a:endParaRPr>
          </a:p>
          <a:p>
            <a:pPr lvl="1"/>
            <a:r>
              <a:rPr lang="zh-TW" altLang="en-US" dirty="0" smtClean="0">
                <a:latin typeface="微軟正黑體" panose="020B0604030504040204" pitchFamily="34" charset="-120"/>
                <a:ea typeface="微軟正黑體" panose="020B0604030504040204" pitchFamily="34" charset="-120"/>
              </a:rPr>
              <a:t>也可</a:t>
            </a:r>
            <a:r>
              <a:rPr lang="zh-TW" altLang="en-US" dirty="0">
                <a:latin typeface="微軟正黑體" panose="020B0604030504040204" pitchFamily="34" charset="-120"/>
                <a:ea typeface="微軟正黑體" panose="020B0604030504040204" pitchFamily="34" charset="-120"/>
              </a:rPr>
              <a:t>只</a:t>
            </a:r>
            <a:r>
              <a:rPr lang="zh-TW" altLang="en-US" dirty="0" smtClean="0">
                <a:latin typeface="微軟正黑體" panose="020B0604030504040204" pitchFamily="34" charset="-120"/>
                <a:ea typeface="微軟正黑體" panose="020B0604030504040204" pitchFamily="34" charset="-120"/>
              </a:rPr>
              <a:t>安裝 </a:t>
            </a:r>
            <a:r>
              <a:rPr lang="en-US" altLang="zh-TW" dirty="0" smtClean="0">
                <a:latin typeface="微軟正黑體" panose="020B0604030504040204" pitchFamily="34" charset="-120"/>
                <a:ea typeface="微軟正黑體" panose="020B0604030504040204" pitchFamily="34" charset="-120"/>
              </a:rPr>
              <a:t>.NET </a:t>
            </a:r>
            <a:r>
              <a:rPr lang="en-US" altLang="zh-TW" dirty="0">
                <a:latin typeface="微軟正黑體" panose="020B0604030504040204" pitchFamily="34" charset="-120"/>
                <a:ea typeface="微軟正黑體" panose="020B0604030504040204" pitchFamily="34" charset="-120"/>
              </a:rPr>
              <a:t>Core SDK for </a:t>
            </a:r>
            <a:r>
              <a:rPr lang="en-US" altLang="zh-TW" dirty="0" smtClean="0">
                <a:latin typeface="微軟正黑體" panose="020B0604030504040204" pitchFamily="34" charset="-120"/>
                <a:ea typeface="微軟正黑體" panose="020B0604030504040204" pitchFamily="34" charset="-120"/>
              </a:rPr>
              <a:t>Windows</a:t>
            </a:r>
            <a:r>
              <a:rPr lang="zh-TW" altLang="en-US" dirty="0" smtClean="0">
                <a:latin typeface="微軟正黑體" panose="020B0604030504040204" pitchFamily="34" charset="-120"/>
                <a:ea typeface="微軟正黑體" panose="020B0604030504040204" pitchFamily="34" charset="-120"/>
              </a:rPr>
              <a:t> 然後使用任何文字編輯器與 </a:t>
            </a:r>
            <a:r>
              <a:rPr lang="en-US" altLang="zh-TW" dirty="0" smtClean="0">
                <a:latin typeface="微軟正黑體" panose="020B0604030504040204" pitchFamily="34" charset="-120"/>
                <a:ea typeface="微軟正黑體" panose="020B0604030504040204" pitchFamily="34" charset="-120"/>
              </a:rPr>
              <a:t>.NET</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CLI</a:t>
            </a:r>
            <a:r>
              <a:rPr lang="zh-TW" altLang="en-US" dirty="0" smtClean="0">
                <a:latin typeface="微軟正黑體" panose="020B0604030504040204" pitchFamily="34" charset="-120"/>
                <a:ea typeface="微軟正黑體" panose="020B0604030504040204" pitchFamily="34" charset="-120"/>
              </a:rPr>
              <a:t> 進行程式開發與編</a:t>
            </a:r>
            <a:r>
              <a:rPr lang="zh-TW" altLang="en-US" dirty="0">
                <a:latin typeface="微軟正黑體" panose="020B0604030504040204" pitchFamily="34" charset="-120"/>
                <a:ea typeface="微軟正黑體" panose="020B0604030504040204" pitchFamily="34" charset="-120"/>
              </a:rPr>
              <a:t>譯</a:t>
            </a:r>
            <a:endParaRPr lang="en-US" altLang="zh-TW" dirty="0" smtClean="0">
              <a:latin typeface="微軟正黑體" panose="020B0604030504040204" pitchFamily="34" charset="-120"/>
              <a:ea typeface="微軟正黑體" panose="020B0604030504040204" pitchFamily="34" charset="-120"/>
            </a:endParaRPr>
          </a:p>
          <a:p>
            <a:pPr lvl="2"/>
            <a:r>
              <a:rPr lang="en-US" altLang="zh-TW" sz="1600" dirty="0">
                <a:latin typeface="微軟正黑體" panose="020B0604030504040204" pitchFamily="34" charset="-120"/>
                <a:ea typeface="微軟正黑體" panose="020B0604030504040204" pitchFamily="34" charset="-120"/>
              </a:rPr>
              <a:t>.NET Core SDK for Windows</a:t>
            </a:r>
          </a:p>
          <a:p>
            <a:pPr lvl="3"/>
            <a:r>
              <a:rPr lang="en-US" altLang="zh-TW" sz="1600" dirty="0">
                <a:latin typeface="微軟正黑體" panose="020B0604030504040204" pitchFamily="34" charset="-120"/>
                <a:ea typeface="微軟正黑體" panose="020B0604030504040204" pitchFamily="34" charset="-120"/>
              </a:rPr>
              <a:t>https://go.microsoft.com/fwlink/?LinkID=827524</a:t>
            </a:r>
            <a:endParaRPr lang="en-US" altLang="zh-TW" sz="1600" dirty="0" smtClean="0">
              <a:latin typeface="微軟正黑體" panose="020B0604030504040204" pitchFamily="34" charset="-120"/>
              <a:ea typeface="微軟正黑體" panose="020B0604030504040204" pitchFamily="34" charset="-120"/>
            </a:endParaRPr>
          </a:p>
          <a:p>
            <a:pPr lvl="2"/>
            <a:r>
              <a:rPr lang="en-US" altLang="zh-TW" sz="1600" dirty="0">
                <a:latin typeface="微軟正黑體" panose="020B0604030504040204" pitchFamily="34" charset="-120"/>
                <a:ea typeface="微軟正黑體" panose="020B0604030504040204" pitchFamily="34" charset="-120"/>
              </a:rPr>
              <a:t>Visual Studio Code (free</a:t>
            </a:r>
            <a:r>
              <a:rPr lang="en-US" altLang="zh-TW" sz="1600" dirty="0" smtClean="0">
                <a:latin typeface="微軟正黑體" panose="020B0604030504040204" pitchFamily="34" charset="-120"/>
                <a:ea typeface="微軟正黑體" panose="020B0604030504040204" pitchFamily="34" charset="-120"/>
              </a:rPr>
              <a:t>)</a:t>
            </a:r>
          </a:p>
          <a:p>
            <a:pPr lvl="3"/>
            <a:r>
              <a:rPr lang="en-US" altLang="zh-TW" sz="1600" dirty="0">
                <a:latin typeface="微軟正黑體" panose="020B0604030504040204" pitchFamily="34" charset="-120"/>
                <a:ea typeface="微軟正黑體" panose="020B0604030504040204" pitchFamily="34" charset="-120"/>
              </a:rPr>
              <a:t>https://code.visualstudio.com/</a:t>
            </a:r>
            <a:endParaRPr lang="en-US" altLang="zh-TW" sz="1600" dirty="0" smtClean="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2"/>
          <a:stretch>
            <a:fillRect/>
          </a:stretch>
        </p:blipFill>
        <p:spPr>
          <a:xfrm>
            <a:off x="7438292" y="102807"/>
            <a:ext cx="4669719" cy="3153577"/>
          </a:xfrm>
          <a:prstGeom prst="rect">
            <a:avLst/>
          </a:prstGeom>
        </p:spPr>
      </p:pic>
    </p:spTree>
    <p:extLst>
      <p:ext uri="{BB962C8B-B14F-4D97-AF65-F5344CB8AC3E}">
        <p14:creationId xmlns:p14="http://schemas.microsoft.com/office/powerpoint/2010/main" val="28765438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t"/>
          <a:lstStyle/>
          <a:p>
            <a:r>
              <a:rPr lang="en-US" altLang="zh-TW" dirty="0">
                <a:latin typeface="微軟正黑體" panose="020B0604030504040204" pitchFamily="34" charset="-120"/>
                <a:ea typeface="微軟正黑體" panose="020B0604030504040204" pitchFamily="34" charset="-120"/>
              </a:rPr>
              <a:t>Run .NET Core and ASP.NET </a:t>
            </a:r>
            <a:r>
              <a:rPr lang="en-US" altLang="zh-TW" dirty="0" smtClean="0">
                <a:latin typeface="微軟正黑體" panose="020B0604030504040204" pitchFamily="34" charset="-120"/>
                <a:ea typeface="微軟正黑體" panose="020B0604030504040204" pitchFamily="34" charset="-120"/>
              </a:rPr>
              <a:t>Core</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685801" y="1442721"/>
            <a:ext cx="10131425" cy="4348480"/>
          </a:xfrm>
        </p:spPr>
        <p:txBody>
          <a:bodyPr anchor="t"/>
          <a:lstStyle/>
          <a:p>
            <a:r>
              <a:rPr lang="en-US" altLang="zh-TW" dirty="0">
                <a:latin typeface="微軟正黑體" panose="020B0604030504040204" pitchFamily="34" charset="-120"/>
                <a:ea typeface="微軟正黑體" panose="020B0604030504040204" pitchFamily="34" charset="-120"/>
              </a:rPr>
              <a:t>On </a:t>
            </a:r>
            <a:r>
              <a:rPr lang="en-US" altLang="zh-TW" dirty="0" smtClean="0">
                <a:latin typeface="微軟正黑體" panose="020B0604030504040204" pitchFamily="34" charset="-120"/>
                <a:ea typeface="微軟正黑體" panose="020B0604030504040204" pitchFamily="34" charset="-120"/>
              </a:rPr>
              <a:t>Windows</a:t>
            </a:r>
          </a:p>
          <a:p>
            <a:pPr lvl="1"/>
            <a:r>
              <a:rPr lang="en-US" altLang="zh-TW" dirty="0" smtClean="0">
                <a:latin typeface="微軟正黑體" panose="020B0604030504040204" pitchFamily="34" charset="-120"/>
                <a:ea typeface="微軟正黑體" panose="020B0604030504040204" pitchFamily="34" charset="-120"/>
              </a:rPr>
              <a:t>Use Visual Studio</a:t>
            </a:r>
            <a:endParaRPr lang="zh-TW" altLang="en-US"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920" y="2165639"/>
            <a:ext cx="7767736" cy="4646123"/>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4992" y="1133604"/>
            <a:ext cx="2973290" cy="1448307"/>
          </a:xfrm>
          <a:prstGeom prst="rect">
            <a:avLst/>
          </a:prstGeom>
        </p:spPr>
      </p:pic>
      <p:sp>
        <p:nvSpPr>
          <p:cNvPr id="7" name="矩形 6"/>
          <p:cNvSpPr/>
          <p:nvPr/>
        </p:nvSpPr>
        <p:spPr>
          <a:xfrm>
            <a:off x="776619" y="3519593"/>
            <a:ext cx="686421" cy="219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8" name="矩形 7"/>
          <p:cNvSpPr/>
          <p:nvPr/>
        </p:nvSpPr>
        <p:spPr>
          <a:xfrm>
            <a:off x="2307564" y="2342276"/>
            <a:ext cx="2226906" cy="10918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4"/>
          <a:stretch>
            <a:fillRect/>
          </a:stretch>
        </p:blipFill>
        <p:spPr>
          <a:xfrm>
            <a:off x="8775312" y="2826288"/>
            <a:ext cx="2973290" cy="3956196"/>
          </a:xfrm>
          <a:prstGeom prst="rect">
            <a:avLst/>
          </a:prstGeom>
        </p:spPr>
      </p:pic>
    </p:spTree>
    <p:extLst>
      <p:ext uri="{BB962C8B-B14F-4D97-AF65-F5344CB8AC3E}">
        <p14:creationId xmlns:p14="http://schemas.microsoft.com/office/powerpoint/2010/main" val="209789144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體">
  <a:themeElements>
    <a:clrScheme name="天體">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體">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TM03457452[[fn=神仙]]</Template>
  <TotalTime>9806</TotalTime>
  <Words>2980</Words>
  <Application>Microsoft Office PowerPoint</Application>
  <PresentationFormat>寬螢幕</PresentationFormat>
  <Paragraphs>433</Paragraphs>
  <Slides>55</Slides>
  <Notes>1</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55</vt:i4>
      </vt:variant>
    </vt:vector>
  </HeadingPairs>
  <TitlesOfParts>
    <vt:vector size="61" baseType="lpstr">
      <vt:lpstr>微軟正黑體</vt:lpstr>
      <vt:lpstr>新細明體</vt:lpstr>
      <vt:lpstr>Arial</vt:lpstr>
      <vt:lpstr>Calibri</vt:lpstr>
      <vt:lpstr>Calibri Light</vt:lpstr>
      <vt:lpstr>天體</vt:lpstr>
      <vt:lpstr>.NET Core and ASP.NET Core App  On Windows、Linux  with Docker</vt:lpstr>
      <vt:lpstr>大綱</vt:lpstr>
      <vt:lpstr>Visual Studio</vt:lpstr>
      <vt:lpstr>.NET Core and ASP.NET Core</vt:lpstr>
      <vt:lpstr>.NET Core and ASP.NET Core</vt:lpstr>
      <vt:lpstr>.NET Core and ASP.NET Core</vt:lpstr>
      <vt:lpstr>.NET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Docker for Windows and MAC</vt:lpstr>
      <vt:lpstr>Run Docker for Windows</vt:lpstr>
      <vt:lpstr>Run Docker for Windows</vt:lpstr>
      <vt:lpstr>Run Docker for Windows</vt:lpstr>
      <vt:lpstr>Run Docker for Windows</vt:lpstr>
      <vt:lpstr>Run Docker for Windows</vt:lpstr>
      <vt:lpstr>Run Docker for Windows</vt:lpstr>
      <vt:lpstr>Run .NET Core and ASP.NET Core</vt:lpstr>
      <vt:lpstr>Run .NET Core and ASP.NET Core</vt:lpstr>
      <vt:lpstr>Run .NET Core and ASP.NET Core</vt:lpstr>
      <vt:lpstr>Run .NET Core and ASP.NET Core</vt:lpstr>
      <vt:lpstr>Run .NET Core and ASP.NET Core</vt:lpstr>
      <vt:lpstr>Dev .NET Core and ASP.NET Core with Docker</vt:lpstr>
      <vt:lpstr>Run .NET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Run .NET Core and ASP.NET Core</vt:lpstr>
      <vt:lpstr>About refactor current job program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Core and ASP.NET Core App  On Windows、Linux  with Docker</dc:title>
  <dc:creator>Shawn aNYa</dc:creator>
  <cp:lastModifiedBy>Shawn aNYa</cp:lastModifiedBy>
  <cp:revision>210</cp:revision>
  <dcterms:created xsi:type="dcterms:W3CDTF">2016-10-15T08:57:43Z</dcterms:created>
  <dcterms:modified xsi:type="dcterms:W3CDTF">2016-11-01T09:17:29Z</dcterms:modified>
</cp:coreProperties>
</file>